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notesSlides/notesSlide17.xml" ContentType="application/vnd.openxmlformats-officedocument.presentationml.notesSlide+xml"/>
  <Override PartName="/ppt/tags/tag22.xml" ContentType="application/vnd.openxmlformats-officedocument.presentationml.tags+xml"/>
  <Override PartName="/ppt/notesSlides/notesSlide18.xml" ContentType="application/vnd.openxmlformats-officedocument.presentationml.notesSlide+xml"/>
  <Override PartName="/ppt/tags/tag23.xml" ContentType="application/vnd.openxmlformats-officedocument.presentationml.tags+xml"/>
  <Override PartName="/ppt/notesSlides/notesSlide19.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Lst>
  <p:notesMasterIdLst>
    <p:notesMasterId r:id="rId23"/>
  </p:notesMasterIdLst>
  <p:sldIdLst>
    <p:sldId id="256" r:id="rId2"/>
    <p:sldId id="273" r:id="rId3"/>
    <p:sldId id="275" r:id="rId4"/>
    <p:sldId id="266" r:id="rId5"/>
    <p:sldId id="267" r:id="rId6"/>
    <p:sldId id="268" r:id="rId7"/>
    <p:sldId id="274" r:id="rId8"/>
    <p:sldId id="276" r:id="rId9"/>
    <p:sldId id="290" r:id="rId10"/>
    <p:sldId id="278" r:id="rId11"/>
    <p:sldId id="279" r:id="rId12"/>
    <p:sldId id="280" r:id="rId13"/>
    <p:sldId id="281" r:id="rId14"/>
    <p:sldId id="289" r:id="rId15"/>
    <p:sldId id="287" r:id="rId16"/>
    <p:sldId id="282" r:id="rId17"/>
    <p:sldId id="283" r:id="rId18"/>
    <p:sldId id="284" r:id="rId19"/>
    <p:sldId id="285" r:id="rId20"/>
    <p:sldId id="286" r:id="rId21"/>
    <p:sldId id="288" r:id="rId22"/>
  </p:sldIdLst>
  <p:sldSz cx="9144000" cy="6858000" type="screen4x3"/>
  <p:notesSz cx="6858000" cy="9144000"/>
  <p:custDataLst>
    <p:tags r:id="rId2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29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15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15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49480F6-7C11-4BA3-85DB-7C3DD529BDE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49480F6-7C11-4BA3-85DB-7C3DD529BDE6}" type="slidenum">
              <a:rPr lang="en-US" smtClean="0"/>
              <a:pPr>
                <a:defRPr/>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custDataLst>
              <p:tags r:id="rId1"/>
            </p:custDataLst>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pPr>
              <a:defRPr/>
            </a:pPr>
            <a:endParaRPr lang="en-US"/>
          </a:p>
        </p:txBody>
      </p:sp>
      <p:sp>
        <p:nvSpPr>
          <p:cNvPr id="17" name="Footer Placeholder 16"/>
          <p:cNvSpPr>
            <a:spLocks noGrp="1"/>
          </p:cNvSpPr>
          <p:nvPr>
            <p:ph type="ftr" sz="quarter" idx="11"/>
          </p:nvPr>
        </p:nvSpPr>
        <p:spPr/>
        <p:txBody>
          <a:bodyPr/>
          <a:lstStyle/>
          <a:p>
            <a:pPr>
              <a:defRPr/>
            </a:pP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DA415517-679C-43D8-B966-7F3FEF9929DF}" type="slidenum">
              <a:rPr lang="en-US" smtClean="0"/>
              <a:pPr>
                <a:defRPr/>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EBDDF8B-C377-44E1-9999-A4C7055C1831}" type="slidenum">
              <a:rPr lang="en-US" smtClean="0"/>
              <a:pPr>
                <a:defRPr/>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00100" y="6172200"/>
            <a:ext cx="4000500" cy="457200"/>
          </a:xfrm>
        </p:spPr>
        <p:txBody>
          <a:bodyPr/>
          <a:lstStyle/>
          <a:p>
            <a:pPr>
              <a:defRPr/>
            </a:pP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pPr>
              <a:defRPr/>
            </a:pPr>
            <a:fld id="{FA7E7BC8-9074-4CE5-9CA9-1D95839E3F03}"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D02DDE6-F7C0-4FAA-A037-43B3774E4EBA}" type="slidenum">
              <a:rPr lang="en-US" smtClean="0"/>
              <a:pPr>
                <a:defRPr/>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F2EE5427-8E31-40C8-A2D1-66387A1C33FB}" type="slidenum">
              <a:rPr lang="en-US" smtClean="0"/>
              <a:pPr>
                <a:defRPr/>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8E4E821-FB02-43B6-B44B-EB36B0ECCDE9}"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1E9FC04-DC27-40F6-826D-06A0F154E8AF}"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5971E8E-97DE-48E6-8E62-3711DE3FA9B7}" type="slidenum">
              <a:rPr lang="en-US" smtClean="0"/>
              <a:pPr>
                <a:defRPr/>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a:xfrm>
            <a:off x="914400" y="6172200"/>
            <a:ext cx="3886200" cy="457200"/>
          </a:xfrm>
        </p:spPr>
        <p:txBody>
          <a:bodyPr/>
          <a:lstStyle/>
          <a:p>
            <a:pPr>
              <a:defRPr/>
            </a:pPr>
            <a:endParaRPr lang="en-US"/>
          </a:p>
        </p:txBody>
      </p:sp>
      <p:sp>
        <p:nvSpPr>
          <p:cNvPr id="7" name="Slide Number Placeholder 6"/>
          <p:cNvSpPr>
            <a:spLocks noGrp="1"/>
          </p:cNvSpPr>
          <p:nvPr>
            <p:ph type="sldNum" sz="quarter" idx="12"/>
          </p:nvPr>
        </p:nvSpPr>
        <p:spPr>
          <a:xfrm>
            <a:off x="146304" y="6208776"/>
            <a:ext cx="457200" cy="457200"/>
          </a:xfrm>
        </p:spPr>
        <p:txBody>
          <a:bodyPr/>
          <a:lstStyle/>
          <a:p>
            <a:pPr>
              <a:defRPr/>
            </a:pPr>
            <a:fld id="{8B1467CB-F3D1-42E0-A283-7E95A9B5AEDD}" type="slidenum">
              <a:rPr lang="en-US" smtClean="0"/>
              <a:pPr>
                <a:defRPr/>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42725EA-2371-4E5D-BDA2-2E977402241D}"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8A20A3-1DD9-40C5-8664-DD18D4A5062A}"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custDataLst>
              <p:tags r:id="rId13"/>
            </p:custDataLst>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DEE91C02-FE66-4CFB-A22A-2BFE9EF8FCC3}"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7" name="Rectangle 18"/>
          <p:cNvSpPr>
            <a:spLocks noGrp="1" noChangeArrowheads="1"/>
          </p:cNvSpPr>
          <p:nvPr>
            <p:ph type="sldNum" sz="quarter" idx="12"/>
          </p:nvPr>
        </p:nvSpPr>
        <p:spPr>
          <a:noFill/>
        </p:spPr>
        <p:txBody>
          <a:bodyPr/>
          <a:lstStyle/>
          <a:p>
            <a:fld id="{7B38C886-D0D9-4AA8-8D4B-1768D87DBBFF}" type="slidenum">
              <a:rPr lang="en-US" smtClean="0"/>
              <a:pPr/>
              <a:t>1</a:t>
            </a:fld>
            <a:endParaRPr lang="en-US"/>
          </a:p>
        </p:txBody>
      </p:sp>
      <p:sp>
        <p:nvSpPr>
          <p:cNvPr id="14338" name="Rectangle 2"/>
          <p:cNvSpPr>
            <a:spLocks noGrp="1" noChangeArrowheads="1"/>
          </p:cNvSpPr>
          <p:nvPr>
            <p:ph type="ctrTitle"/>
          </p:nvPr>
        </p:nvSpPr>
        <p:spPr/>
        <p:txBody>
          <a:bodyPr>
            <a:normAutofit fontScale="90000"/>
          </a:bodyPr>
          <a:lstStyle/>
          <a:p>
            <a:pPr algn="ctr" eaLnBrk="1" hangingPunct="1"/>
            <a:r>
              <a:rPr lang="en-US" sz="4600" dirty="0"/>
              <a:t>Health Data and Information Integration</a:t>
            </a:r>
          </a:p>
        </p:txBody>
      </p:sp>
    </p:spTree>
    <p:custDataLst>
      <p:tags r:id="rId1"/>
    </p:custData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pPr eaLnBrk="1" hangingPunct="1"/>
            <a:r>
              <a:rPr lang="en-US" dirty="0"/>
              <a:t>HITECH Act</a:t>
            </a:r>
          </a:p>
        </p:txBody>
      </p:sp>
      <p:sp>
        <p:nvSpPr>
          <p:cNvPr id="25603" name="Slide Number Placeholder 3"/>
          <p:cNvSpPr>
            <a:spLocks noGrp="1"/>
          </p:cNvSpPr>
          <p:nvPr>
            <p:ph type="sldNum" sz="quarter" idx="12"/>
          </p:nvPr>
        </p:nvSpPr>
        <p:spPr>
          <a:noFill/>
        </p:spPr>
        <p:txBody>
          <a:bodyPr/>
          <a:lstStyle/>
          <a:p>
            <a:fld id="{D93BEE53-A1E5-4447-A13B-F407412C0DD0}" type="slidenum">
              <a:rPr lang="en-US" smtClean="0"/>
              <a:pPr/>
              <a:t>2</a:t>
            </a:fld>
            <a:endParaRPr lang="en-US"/>
          </a:p>
        </p:txBody>
      </p:sp>
      <p:sp>
        <p:nvSpPr>
          <p:cNvPr id="25602" name="Content Placeholder 2"/>
          <p:cNvSpPr>
            <a:spLocks noGrp="1"/>
          </p:cNvSpPr>
          <p:nvPr>
            <p:ph sz="quarter" idx="1"/>
          </p:nvPr>
        </p:nvSpPr>
        <p:spPr/>
        <p:txBody>
          <a:bodyPr/>
          <a:lstStyle/>
          <a:p>
            <a:pPr eaLnBrk="1" hangingPunct="1"/>
            <a:r>
              <a:rPr lang="en-US"/>
              <a:t>HITECH Act = Health Information Technology for Economic and Clinical Health Act (2/17/2009)</a:t>
            </a:r>
          </a:p>
          <a:p>
            <a:pPr eaLnBrk="1" hangingPunct="1"/>
            <a:r>
              <a:rPr lang="en-US"/>
              <a:t>Privacy Stuff</a:t>
            </a:r>
          </a:p>
          <a:p>
            <a:pPr eaLnBrk="1" hangingPunct="1"/>
            <a:r>
              <a:rPr lang="en-US"/>
              <a:t>Incentives for the “Meaningful Use” of certified EHR technology</a:t>
            </a:r>
          </a:p>
          <a:p>
            <a:pPr lvl="1" eaLnBrk="1" hangingPunct="1"/>
            <a:r>
              <a:rPr lang="en-US"/>
              <a:t>Must begin use prior to 2014</a:t>
            </a:r>
          </a:p>
          <a:p>
            <a:pPr lvl="1" eaLnBrk="1" hangingPunct="1"/>
            <a:r>
              <a:rPr lang="en-US"/>
              <a:t>No incentive payments after 2016</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a:t>HITECH Act</a:t>
            </a:r>
          </a:p>
        </p:txBody>
      </p:sp>
      <p:sp>
        <p:nvSpPr>
          <p:cNvPr id="26627" name="Slide Number Placeholder 3"/>
          <p:cNvSpPr>
            <a:spLocks noGrp="1"/>
          </p:cNvSpPr>
          <p:nvPr>
            <p:ph type="sldNum" sz="quarter" idx="12"/>
          </p:nvPr>
        </p:nvSpPr>
        <p:spPr>
          <a:noFill/>
        </p:spPr>
        <p:txBody>
          <a:bodyPr/>
          <a:lstStyle/>
          <a:p>
            <a:fld id="{5BA8B123-D571-4095-9426-1DABB670FC08}" type="slidenum">
              <a:rPr lang="en-US" smtClean="0"/>
              <a:pPr/>
              <a:t>3</a:t>
            </a:fld>
            <a:endParaRPr lang="en-US"/>
          </a:p>
        </p:txBody>
      </p:sp>
      <p:sp>
        <p:nvSpPr>
          <p:cNvPr id="26626" name="Content Placeholder 2"/>
          <p:cNvSpPr>
            <a:spLocks noGrp="1"/>
          </p:cNvSpPr>
          <p:nvPr>
            <p:ph sz="quarter" idx="1"/>
          </p:nvPr>
        </p:nvSpPr>
        <p:spPr/>
        <p:txBody>
          <a:bodyPr>
            <a:normAutofit lnSpcReduction="10000"/>
          </a:bodyPr>
          <a:lstStyle/>
          <a:p>
            <a:pPr eaLnBrk="1" hangingPunct="1"/>
            <a:r>
              <a:rPr lang="en-US" sz="2000" dirty="0"/>
              <a:t>“MU” in First Year (2013 or 2014) = $15,000</a:t>
            </a:r>
          </a:p>
          <a:p>
            <a:pPr eaLnBrk="1" hangingPunct="1"/>
            <a:r>
              <a:rPr lang="en-US" sz="2000" dirty="0"/>
              <a:t>“MU” in First Year (2011 or 2012) = $18,000</a:t>
            </a:r>
          </a:p>
          <a:p>
            <a:pPr eaLnBrk="1" hangingPunct="1"/>
            <a:r>
              <a:rPr lang="en-US" sz="2000" dirty="0"/>
              <a:t>“MU” in Second Year = $12,000</a:t>
            </a:r>
          </a:p>
          <a:p>
            <a:pPr eaLnBrk="1" hangingPunct="1"/>
            <a:r>
              <a:rPr lang="en-US" sz="2000" dirty="0"/>
              <a:t>Third Year = $8,000</a:t>
            </a:r>
          </a:p>
          <a:p>
            <a:pPr eaLnBrk="1" hangingPunct="1"/>
            <a:r>
              <a:rPr lang="en-US" sz="2000" dirty="0"/>
              <a:t>Fourth Year = $4,000</a:t>
            </a:r>
          </a:p>
          <a:p>
            <a:pPr eaLnBrk="1" hangingPunct="1"/>
            <a:r>
              <a:rPr lang="en-US" sz="2000" dirty="0"/>
              <a:t>Fifth Year = $2,000</a:t>
            </a:r>
          </a:p>
          <a:p>
            <a:pPr eaLnBrk="1" hangingPunct="1"/>
            <a:r>
              <a:rPr lang="en-US" sz="2000" dirty="0"/>
              <a:t>Increase in payments for use in a Health Professional Shortage Area</a:t>
            </a:r>
          </a:p>
          <a:p>
            <a:pPr eaLnBrk="1" hangingPunct="1"/>
            <a:r>
              <a:rPr lang="en-US" sz="2000" dirty="0"/>
              <a:t>“Meaningful Use” = </a:t>
            </a:r>
          </a:p>
          <a:p>
            <a:pPr lvl="1" eaLnBrk="1" hangingPunct="1"/>
            <a:r>
              <a:rPr lang="en-US" sz="1600" dirty="0"/>
              <a:t>Certified EHR Technology, including </a:t>
            </a:r>
            <a:r>
              <a:rPr lang="en-US" sz="1600" dirty="0" err="1"/>
              <a:t>ePrescribing</a:t>
            </a:r>
            <a:endParaRPr lang="en-US" sz="1600" dirty="0"/>
          </a:p>
          <a:p>
            <a:pPr lvl="1" eaLnBrk="1" hangingPunct="1"/>
            <a:r>
              <a:rPr lang="en-US" sz="1600" dirty="0"/>
              <a:t>Information Exchange – connected in a manner that allows for the electronic exchange of HI, including care </a:t>
            </a:r>
            <a:r>
              <a:rPr lang="en-US" sz="1600" dirty="0" err="1"/>
              <a:t>coordiation</a:t>
            </a:r>
            <a:endParaRPr lang="en-US" sz="1600" dirty="0"/>
          </a:p>
          <a:p>
            <a:pPr lvl="1" eaLnBrk="1" hangingPunct="1"/>
            <a:r>
              <a:rPr lang="en-US" sz="1600" u="sng" dirty="0"/>
              <a:t>Reporting</a:t>
            </a:r>
            <a:r>
              <a:rPr lang="en-US" sz="1600" dirty="0"/>
              <a:t> on Measures using EHR</a:t>
            </a:r>
          </a:p>
          <a:p>
            <a:pPr lvl="2" eaLnBrk="1" hangingPunct="1"/>
            <a:r>
              <a:rPr lang="en-US" sz="1200" dirty="0"/>
              <a:t>Clinical Quality Measures</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eaLnBrk="1" hangingPunct="1"/>
            <a:r>
              <a:rPr lang="en-US" dirty="0"/>
              <a:t>Public Health Information Systems</a:t>
            </a:r>
          </a:p>
        </p:txBody>
      </p:sp>
      <p:sp>
        <p:nvSpPr>
          <p:cNvPr id="27649" name="Slide Number Placeholder 4"/>
          <p:cNvSpPr>
            <a:spLocks noGrp="1"/>
          </p:cNvSpPr>
          <p:nvPr>
            <p:ph type="sldNum" sz="quarter" idx="12"/>
          </p:nvPr>
        </p:nvSpPr>
        <p:spPr>
          <a:noFill/>
        </p:spPr>
        <p:txBody>
          <a:bodyPr/>
          <a:lstStyle/>
          <a:p>
            <a:fld id="{28954CDC-1110-446E-978E-862674C102C1}" type="slidenum">
              <a:rPr lang="en-US" smtClean="0"/>
              <a:pPr/>
              <a:t>4</a:t>
            </a:fld>
            <a:endParaRPr lang="en-US"/>
          </a:p>
        </p:txBody>
      </p:sp>
      <p:sp>
        <p:nvSpPr>
          <p:cNvPr id="27651" name="Rectangle 3"/>
          <p:cNvSpPr>
            <a:spLocks noGrp="1" noChangeArrowheads="1"/>
          </p:cNvSpPr>
          <p:nvPr>
            <p:ph sz="quarter" idx="1"/>
          </p:nvPr>
        </p:nvSpPr>
        <p:spPr/>
        <p:txBody>
          <a:bodyPr/>
          <a:lstStyle/>
          <a:p>
            <a:pPr eaLnBrk="1" hangingPunct="1"/>
            <a:r>
              <a:rPr lang="en-US" sz="2400" dirty="0" err="1"/>
              <a:t>Weissman</a:t>
            </a:r>
            <a:r>
              <a:rPr lang="en-US" sz="2400" dirty="0"/>
              <a:t> Article – “Advancing Health Care Equity Through Improved Data Collection” – NEJM (2011)</a:t>
            </a:r>
          </a:p>
          <a:p>
            <a:pPr eaLnBrk="1" hangingPunct="1"/>
            <a:r>
              <a:rPr lang="en-US" sz="2400" dirty="0"/>
              <a:t>Collecting Data – Community Health Assessments</a:t>
            </a:r>
          </a:p>
          <a:p>
            <a:pPr lvl="1" eaLnBrk="1" hangingPunct="1"/>
            <a:r>
              <a:rPr lang="en-US" sz="2000" dirty="0"/>
              <a:t>Identify health issues in a community and develop programs to combat these health issues – what could be simpler?</a:t>
            </a:r>
          </a:p>
          <a:p>
            <a:pPr eaLnBrk="1" hangingPunct="1"/>
            <a:r>
              <a:rPr lang="en-US" sz="2400" dirty="0"/>
              <a:t>Challenges – Diverse Data Collection (different types of data), Diverse collection sites/repositories, race/ethnic group info, </a:t>
            </a:r>
            <a:r>
              <a:rPr lang="en-US" sz="2400" dirty="0" err="1"/>
              <a:t>geocoding</a:t>
            </a:r>
            <a:r>
              <a:rPr lang="en-US" sz="2400" dirty="0"/>
              <a:t> w/surnames</a:t>
            </a:r>
          </a:p>
          <a:p>
            <a:pPr eaLnBrk="1" hangingPunct="1"/>
            <a:r>
              <a:rPr lang="en-US" sz="2400" dirty="0"/>
              <a:t>Right data to the right people at the right time </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dirty="0"/>
              <a:t>Geographic Information Systems</a:t>
            </a:r>
          </a:p>
        </p:txBody>
      </p:sp>
      <p:sp>
        <p:nvSpPr>
          <p:cNvPr id="28675" name="Slide Number Placeholder 3"/>
          <p:cNvSpPr>
            <a:spLocks noGrp="1"/>
          </p:cNvSpPr>
          <p:nvPr>
            <p:ph type="sldNum" sz="quarter" idx="12"/>
          </p:nvPr>
        </p:nvSpPr>
        <p:spPr>
          <a:noFill/>
        </p:spPr>
        <p:txBody>
          <a:bodyPr/>
          <a:lstStyle/>
          <a:p>
            <a:fld id="{FCA1E99B-32CA-44AF-B29E-6A052C6F09BE}" type="slidenum">
              <a:rPr lang="en-US" smtClean="0"/>
              <a:pPr/>
              <a:t>5</a:t>
            </a:fld>
            <a:endParaRPr lang="en-US"/>
          </a:p>
        </p:txBody>
      </p:sp>
      <p:sp>
        <p:nvSpPr>
          <p:cNvPr id="28674" name="Content Placeholder 2"/>
          <p:cNvSpPr>
            <a:spLocks noGrp="1"/>
          </p:cNvSpPr>
          <p:nvPr>
            <p:ph sz="quarter" idx="1"/>
          </p:nvPr>
        </p:nvSpPr>
        <p:spPr/>
        <p:txBody>
          <a:bodyPr/>
          <a:lstStyle/>
          <a:p>
            <a:pPr eaLnBrk="1" hangingPunct="1"/>
            <a:r>
              <a:rPr lang="en-US" sz="2000" dirty="0"/>
              <a:t>GIS incorporates:</a:t>
            </a:r>
          </a:p>
          <a:p>
            <a:pPr lvl="1" eaLnBrk="1" hangingPunct="1"/>
            <a:r>
              <a:rPr lang="en-US" sz="1800" dirty="0"/>
              <a:t>Incorporation of data</a:t>
            </a:r>
          </a:p>
          <a:p>
            <a:pPr lvl="1" eaLnBrk="1" hangingPunct="1"/>
            <a:r>
              <a:rPr lang="en-US" sz="1800" dirty="0"/>
              <a:t>Storage of data</a:t>
            </a:r>
          </a:p>
          <a:p>
            <a:pPr lvl="1" eaLnBrk="1" hangingPunct="1"/>
            <a:r>
              <a:rPr lang="en-US" sz="1800" dirty="0"/>
              <a:t>Retrieval of data with a spatial or geographic component</a:t>
            </a:r>
          </a:p>
          <a:p>
            <a:pPr lvl="1" eaLnBrk="1" hangingPunct="1"/>
            <a:r>
              <a:rPr lang="en-US" sz="1800" dirty="0"/>
              <a:t>Analysis and display of data on maps</a:t>
            </a:r>
          </a:p>
          <a:p>
            <a:pPr eaLnBrk="1" hangingPunct="1"/>
            <a:r>
              <a:rPr lang="en-US" sz="2000" dirty="0"/>
              <a:t>Useful input/data </a:t>
            </a:r>
          </a:p>
          <a:p>
            <a:pPr lvl="1" eaLnBrk="1" hangingPunct="1"/>
            <a:r>
              <a:rPr lang="en-US" sz="1800" dirty="0"/>
              <a:t>Should include race/ethnicity, address, zip codes…what else?</a:t>
            </a:r>
          </a:p>
          <a:p>
            <a:pPr eaLnBrk="1" hangingPunct="1"/>
            <a:r>
              <a:rPr lang="en-US" sz="2000" dirty="0"/>
              <a:t>Limitations include</a:t>
            </a:r>
          </a:p>
          <a:p>
            <a:pPr lvl="1" eaLnBrk="1" hangingPunct="1"/>
            <a:r>
              <a:rPr lang="en-US" sz="1800" dirty="0"/>
              <a:t>Limited availability of data</a:t>
            </a:r>
          </a:p>
          <a:p>
            <a:pPr lvl="1" eaLnBrk="1" hangingPunct="1"/>
            <a:r>
              <a:rPr lang="en-US" sz="1800" dirty="0"/>
              <a:t>Inconsistent data quality</a:t>
            </a:r>
          </a:p>
          <a:p>
            <a:pPr lvl="1" eaLnBrk="1" hangingPunct="1"/>
            <a:r>
              <a:rPr lang="en-US" sz="1800" dirty="0"/>
              <a:t>Lack of a trained workforce</a:t>
            </a:r>
          </a:p>
          <a:p>
            <a:pPr lvl="1" eaLnBrk="1" hangingPunct="1"/>
            <a:r>
              <a:rPr lang="en-US" sz="1800" dirty="0"/>
              <a:t>Costs </a:t>
            </a:r>
          </a:p>
          <a:p>
            <a:pPr eaLnBrk="1" hangingPunct="1"/>
            <a:endParaRPr lang="en-US" sz="2000"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a:t>Using HIS for PH Administration</a:t>
            </a:r>
          </a:p>
        </p:txBody>
      </p:sp>
      <p:sp>
        <p:nvSpPr>
          <p:cNvPr id="29699" name="Slide Number Placeholder 3"/>
          <p:cNvSpPr>
            <a:spLocks noGrp="1"/>
          </p:cNvSpPr>
          <p:nvPr>
            <p:ph type="sldNum" sz="quarter" idx="12"/>
          </p:nvPr>
        </p:nvSpPr>
        <p:spPr>
          <a:noFill/>
        </p:spPr>
        <p:txBody>
          <a:bodyPr/>
          <a:lstStyle/>
          <a:p>
            <a:fld id="{B82E3A11-6F7A-4A10-ABC8-3BAFE7910F17}" type="slidenum">
              <a:rPr lang="en-US" smtClean="0"/>
              <a:pPr/>
              <a:t>6</a:t>
            </a:fld>
            <a:endParaRPr lang="en-US"/>
          </a:p>
        </p:txBody>
      </p:sp>
      <p:sp>
        <p:nvSpPr>
          <p:cNvPr id="29698" name="Content Placeholder 2"/>
          <p:cNvSpPr>
            <a:spLocks noGrp="1"/>
          </p:cNvSpPr>
          <p:nvPr>
            <p:ph sz="quarter" idx="1"/>
          </p:nvPr>
        </p:nvSpPr>
        <p:spPr/>
        <p:txBody>
          <a:bodyPr/>
          <a:lstStyle/>
          <a:p>
            <a:pPr eaLnBrk="1" hangingPunct="1"/>
            <a:r>
              <a:rPr lang="en-US" sz="2400" dirty="0"/>
              <a:t>HIS need to make optimal use of the mounting supply of health-related data</a:t>
            </a:r>
          </a:p>
          <a:p>
            <a:pPr eaLnBrk="1" hangingPunct="1"/>
            <a:r>
              <a:rPr lang="en-US" sz="2400" dirty="0"/>
              <a:t>Inform managerial decision making and improve operations</a:t>
            </a:r>
          </a:p>
          <a:p>
            <a:pPr eaLnBrk="1" hangingPunct="1"/>
            <a:r>
              <a:rPr lang="en-US" sz="2400" dirty="0"/>
              <a:t>HIS supports a wide variety of PH system objectives</a:t>
            </a:r>
          </a:p>
          <a:p>
            <a:pPr eaLnBrk="1" hangingPunct="1"/>
            <a:r>
              <a:rPr lang="en-US" sz="2400" dirty="0"/>
              <a:t>HIS Architectures – pgs. 273-282</a:t>
            </a:r>
          </a:p>
          <a:p>
            <a:pPr eaLnBrk="1" hangingPunct="1"/>
            <a:r>
              <a:rPr lang="en-US" sz="2400" dirty="0"/>
              <a:t>Integration</a:t>
            </a:r>
          </a:p>
          <a:p>
            <a:pPr eaLnBrk="1" hangingPunct="1"/>
            <a:r>
              <a:rPr lang="en-US" sz="2400" dirty="0"/>
              <a:t>Data       Information       Knowledge       Wisdom</a:t>
            </a:r>
          </a:p>
          <a:p>
            <a:pPr eaLnBrk="1" hangingPunct="1"/>
            <a:endParaRPr lang="en-US" sz="2400" dirty="0"/>
          </a:p>
        </p:txBody>
      </p:sp>
      <p:cxnSp>
        <p:nvCxnSpPr>
          <p:cNvPr id="6" name="Straight Arrow Connector 5"/>
          <p:cNvCxnSpPr/>
          <p:nvPr/>
        </p:nvCxnSpPr>
        <p:spPr>
          <a:xfrm>
            <a:off x="1981200" y="45720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038600" y="45720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172200" y="4572000"/>
            <a:ext cx="533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dirty="0"/>
              <a:t>Public Health Surveillance</a:t>
            </a:r>
          </a:p>
        </p:txBody>
      </p:sp>
      <p:sp>
        <p:nvSpPr>
          <p:cNvPr id="30723" name="Slide Number Placeholder 3"/>
          <p:cNvSpPr>
            <a:spLocks noGrp="1"/>
          </p:cNvSpPr>
          <p:nvPr>
            <p:ph type="sldNum" sz="quarter" idx="12"/>
          </p:nvPr>
        </p:nvSpPr>
        <p:spPr>
          <a:noFill/>
        </p:spPr>
        <p:txBody>
          <a:bodyPr/>
          <a:lstStyle/>
          <a:p>
            <a:fld id="{0B67DFC7-6262-4871-96D6-3A5E897C46E3}" type="slidenum">
              <a:rPr lang="en-US" smtClean="0"/>
              <a:pPr/>
              <a:t>7</a:t>
            </a:fld>
            <a:endParaRPr lang="en-US"/>
          </a:p>
        </p:txBody>
      </p:sp>
      <p:sp>
        <p:nvSpPr>
          <p:cNvPr id="30722" name="Content Placeholder 2"/>
          <p:cNvSpPr>
            <a:spLocks noGrp="1"/>
          </p:cNvSpPr>
          <p:nvPr>
            <p:ph sz="quarter" idx="1"/>
          </p:nvPr>
        </p:nvSpPr>
        <p:spPr/>
        <p:txBody>
          <a:bodyPr/>
          <a:lstStyle/>
          <a:p>
            <a:pPr eaLnBrk="1" hangingPunct="1"/>
            <a:r>
              <a:rPr lang="en-US" sz="2000" dirty="0"/>
              <a:t>Surveillance systems monitor infections and chronic conditions, injury and disability, occupational health and safety, environmental exposures, maternal and child health, health awareness and behavior, and the use of healthcare services.</a:t>
            </a:r>
          </a:p>
          <a:p>
            <a:pPr eaLnBrk="1" hangingPunct="1"/>
            <a:r>
              <a:rPr lang="en-US" sz="2000" dirty="0"/>
              <a:t>Can act as a “trigger” to potential PH problems</a:t>
            </a:r>
          </a:p>
          <a:p>
            <a:pPr eaLnBrk="1" hangingPunct="1"/>
            <a:r>
              <a:rPr lang="en-US" sz="2000" dirty="0"/>
              <a:t>Sentinel surveillance = refers to convenience sampling of data that are designed to characterize the magnitude of a PH problem in a larger population.</a:t>
            </a:r>
          </a:p>
          <a:p>
            <a:pPr eaLnBrk="1" hangingPunct="1"/>
            <a:r>
              <a:rPr lang="en-US" sz="2000" dirty="0"/>
              <a:t>Sentinel health event – refers to a disease or condition for which the occurrence of even a single case warns that improvements in preventative measures are warranted</a:t>
            </a:r>
          </a:p>
          <a:p>
            <a:pPr lvl="1" eaLnBrk="1" hangingPunct="1"/>
            <a:r>
              <a:rPr lang="en-US" sz="1800" dirty="0"/>
              <a:t>Single case of polio or a maternal death</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a:t>Public Health Surveillance</a:t>
            </a:r>
          </a:p>
        </p:txBody>
      </p:sp>
      <p:sp>
        <p:nvSpPr>
          <p:cNvPr id="33795" name="Rectangle 3"/>
          <p:cNvSpPr>
            <a:spLocks noGrp="1" noChangeArrowheads="1"/>
          </p:cNvSpPr>
          <p:nvPr>
            <p:ph sz="quarter" idx="1"/>
          </p:nvPr>
        </p:nvSpPr>
        <p:spPr/>
        <p:txBody>
          <a:bodyPr/>
          <a:lstStyle/>
          <a:p>
            <a:r>
              <a:rPr lang="en-US" sz="2400"/>
              <a:t>Syndromic Surveillance – designed to track early outbreak detection, which can create the opportunity for rapid intervention to interrupt infectious disease transmission and prevent morbidity and mortality.</a:t>
            </a:r>
          </a:p>
          <a:p>
            <a:pPr lvl="1"/>
            <a:r>
              <a:rPr lang="en-US" sz="2000"/>
              <a:t>Tracks increased illness frequency within a population rather than specific clinical diagnoses</a:t>
            </a:r>
          </a:p>
          <a:p>
            <a:r>
              <a:rPr lang="en-US" sz="2400"/>
              <a:t>Idea that certain signs and symptoms will manifest and cluster if a particular PH issue is present</a:t>
            </a:r>
          </a:p>
          <a:p>
            <a:r>
              <a:rPr lang="en-US" sz="2400"/>
              <a:t>Preparation, data gathering, reporting = action </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 in Michigan</a:t>
            </a:r>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9</a:t>
            </a:fld>
            <a:endParaRPr lang="en-US"/>
          </a:p>
        </p:txBody>
      </p:sp>
      <p:sp>
        <p:nvSpPr>
          <p:cNvPr id="3" name="Content Placeholder 2"/>
          <p:cNvSpPr>
            <a:spLocks noGrp="1"/>
          </p:cNvSpPr>
          <p:nvPr>
            <p:ph sz="quarter" idx="1"/>
          </p:nvPr>
        </p:nvSpPr>
        <p:spPr/>
        <p:txBody>
          <a:bodyPr/>
          <a:lstStyle/>
          <a:p>
            <a:r>
              <a:rPr lang="en-US" dirty="0"/>
              <a:t>Michigan Health Information Network (</a:t>
            </a:r>
            <a:r>
              <a:rPr lang="en-US" dirty="0" err="1"/>
              <a:t>MiHIN</a:t>
            </a:r>
            <a:r>
              <a:rPr lang="en-US" dirty="0"/>
              <a:t>)</a:t>
            </a:r>
          </a:p>
          <a:p>
            <a:r>
              <a:rPr lang="en-US" dirty="0"/>
              <a:t>Regional computer systems/data aggregators </a:t>
            </a:r>
          </a:p>
          <a:p>
            <a:r>
              <a:rPr lang="en-US" dirty="0"/>
              <a:t>Goal is to allow for better communication between different parts of the healthcare system </a:t>
            </a:r>
          </a:p>
          <a:p>
            <a:pPr lvl="1"/>
            <a:r>
              <a:rPr lang="en-US" dirty="0" err="1"/>
              <a:t>Payors</a:t>
            </a:r>
            <a:r>
              <a:rPr lang="en-US" dirty="0"/>
              <a:t>, Providers, Public Health?</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Telemedicine/</a:t>
            </a:r>
            <a:r>
              <a:rPr lang="en-US" dirty="0" err="1"/>
              <a:t>eHealth</a:t>
            </a:r>
            <a:r>
              <a:rPr lang="en-US" dirty="0"/>
              <a:t>/</a:t>
            </a:r>
            <a:r>
              <a:rPr lang="en-US" dirty="0" err="1"/>
              <a:t>mHealth</a:t>
            </a:r>
            <a:endParaRPr lang="en-US" dirty="0"/>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10</a:t>
            </a:fld>
            <a:endParaRPr lang="en-US"/>
          </a:p>
        </p:txBody>
      </p:sp>
      <p:sp>
        <p:nvSpPr>
          <p:cNvPr id="3" name="Content Placeholder 2"/>
          <p:cNvSpPr>
            <a:spLocks noGrp="1"/>
          </p:cNvSpPr>
          <p:nvPr>
            <p:ph sz="quarter" idx="1"/>
          </p:nvPr>
        </p:nvSpPr>
        <p:spPr/>
        <p:txBody>
          <a:bodyPr>
            <a:normAutofit lnSpcReduction="10000"/>
          </a:bodyPr>
          <a:lstStyle/>
          <a:p>
            <a:pPr eaLnBrk="1" hangingPunct="1"/>
            <a:r>
              <a:rPr lang="en-US" sz="1800" dirty="0"/>
              <a:t>Telemedicine (WHO):  The delivery of health care services, where distance is a critical factor, by all health care professionals using information and communication technologies for the exchange of valid information for diagnosis, treatment and prevention of disease and injuries, research and evaluation, and for the continuing education of health care providers, all in the interests of advancing the health of individuals and their communities. </a:t>
            </a:r>
          </a:p>
          <a:p>
            <a:pPr eaLnBrk="1" hangingPunct="1"/>
            <a:r>
              <a:rPr lang="en-US" sz="1800" dirty="0" err="1"/>
              <a:t>eHealth</a:t>
            </a:r>
            <a:r>
              <a:rPr lang="en-US" sz="1800" dirty="0"/>
              <a:t> (WHO):  E-health is the transfer of health resources and health care by electronic means. It encompasses three main areas:</a:t>
            </a:r>
          </a:p>
          <a:p>
            <a:pPr lvl="1" eaLnBrk="1" hangingPunct="1"/>
            <a:r>
              <a:rPr lang="en-US" sz="1300" dirty="0"/>
              <a:t>The delivery of health information, for health professionals and health consumers, through the Internet and telecommunications.</a:t>
            </a:r>
          </a:p>
          <a:p>
            <a:pPr lvl="1" eaLnBrk="1" hangingPunct="1"/>
            <a:r>
              <a:rPr lang="en-US" sz="1300" dirty="0"/>
              <a:t>Using the power of IT and e-commerce to improve public health services, e.g. through the education and training of health workers.</a:t>
            </a:r>
          </a:p>
          <a:p>
            <a:pPr lvl="1" eaLnBrk="1" hangingPunct="1"/>
            <a:r>
              <a:rPr lang="en-US" sz="1300" dirty="0"/>
              <a:t>The use of e-commerce and e-business practices in health systems management.</a:t>
            </a:r>
          </a:p>
          <a:p>
            <a:pPr eaLnBrk="1" hangingPunct="1"/>
            <a:r>
              <a:rPr lang="en-US" sz="1800" dirty="0" err="1"/>
              <a:t>mHealth</a:t>
            </a:r>
            <a:r>
              <a:rPr lang="en-US" sz="1800" dirty="0"/>
              <a:t> (</a:t>
            </a:r>
            <a:r>
              <a:rPr lang="en-US" sz="1800" dirty="0" err="1"/>
              <a:t>Gulick</a:t>
            </a:r>
            <a:r>
              <a:rPr lang="en-US" sz="1800" dirty="0"/>
              <a:t>):  The use of </a:t>
            </a:r>
            <a:r>
              <a:rPr lang="en-US" sz="1800" dirty="0" err="1"/>
              <a:t>smartphones</a:t>
            </a:r>
            <a:r>
              <a:rPr lang="en-US" sz="1800" dirty="0"/>
              <a:t> and cellular phone technology to deliver health care services where distance is a critical factor.</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History of </a:t>
            </a:r>
            <a:r>
              <a:rPr lang="en-US" sz="3600" dirty="0" err="1"/>
              <a:t>Telehealth</a:t>
            </a:r>
            <a:r>
              <a:rPr lang="en-US" sz="3600" dirty="0"/>
              <a:t> &amp; Telemedicine</a:t>
            </a:r>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11</a:t>
            </a:fld>
            <a:endParaRPr lang="en-US"/>
          </a:p>
        </p:txBody>
      </p:sp>
      <p:sp>
        <p:nvSpPr>
          <p:cNvPr id="3" name="Content Placeholder 2"/>
          <p:cNvSpPr>
            <a:spLocks noGrp="1"/>
          </p:cNvSpPr>
          <p:nvPr>
            <p:ph sz="quarter" idx="1"/>
          </p:nvPr>
        </p:nvSpPr>
        <p:spPr/>
        <p:txBody>
          <a:bodyPr/>
          <a:lstStyle/>
          <a:p>
            <a:pPr eaLnBrk="1" hangingPunct="1"/>
            <a:r>
              <a:rPr lang="en-US" sz="2300" dirty="0"/>
              <a:t>Drums, horns, beacon fires…</a:t>
            </a:r>
          </a:p>
          <a:p>
            <a:pPr eaLnBrk="1" hangingPunct="1"/>
            <a:endParaRPr lang="en-US" sz="2300" dirty="0"/>
          </a:p>
          <a:p>
            <a:pPr eaLnBrk="1" hangingPunct="1"/>
            <a:r>
              <a:rPr lang="en-US" sz="2300" dirty="0"/>
              <a:t>Late 1800’s/early 1900’s – telephone is adopted</a:t>
            </a:r>
          </a:p>
          <a:p>
            <a:pPr lvl="1" eaLnBrk="1" hangingPunct="1"/>
            <a:r>
              <a:rPr lang="en-US" sz="2000" dirty="0"/>
              <a:t>Infrastructure required</a:t>
            </a:r>
          </a:p>
          <a:p>
            <a:pPr eaLnBrk="1" hangingPunct="1"/>
            <a:r>
              <a:rPr lang="en-US" sz="2300" dirty="0"/>
              <a:t>1924:  </a:t>
            </a:r>
            <a:r>
              <a:rPr lang="en-US" sz="2300" i="1" dirty="0"/>
              <a:t>Radio Doctor</a:t>
            </a:r>
          </a:p>
          <a:p>
            <a:pPr eaLnBrk="1" hangingPunct="1"/>
            <a:endParaRPr lang="en-US" sz="2300" dirty="0"/>
          </a:p>
          <a:p>
            <a:pPr eaLnBrk="1" hangingPunct="1"/>
            <a:r>
              <a:rPr lang="en-US" sz="2300" dirty="0"/>
              <a:t>1950:  Transmission of radiologic images by telephone (24 miles)</a:t>
            </a:r>
          </a:p>
          <a:p>
            <a:pPr eaLnBrk="1" hangingPunct="1"/>
            <a:endParaRPr lang="en-US" sz="2300" dirty="0"/>
          </a:p>
          <a:p>
            <a:pPr eaLnBrk="1" hangingPunct="1"/>
            <a:r>
              <a:rPr lang="en-US" sz="2300" dirty="0"/>
              <a:t>1959:  2-way interactive television at University of Nebraska (neurological examinations) </a:t>
            </a:r>
          </a:p>
          <a:p>
            <a:endParaRPr lang="en-US"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History of </a:t>
            </a:r>
            <a:r>
              <a:rPr lang="en-US" sz="3600" dirty="0" err="1"/>
              <a:t>Telehealth</a:t>
            </a:r>
            <a:r>
              <a:rPr lang="en-US" sz="3600" dirty="0"/>
              <a:t> &amp; Telemedicine</a:t>
            </a:r>
          </a:p>
        </p:txBody>
      </p:sp>
      <p:sp>
        <p:nvSpPr>
          <p:cNvPr id="4" name="Slide Number Placeholder 3"/>
          <p:cNvSpPr>
            <a:spLocks noGrp="1"/>
          </p:cNvSpPr>
          <p:nvPr>
            <p:ph type="sldNum" sz="quarter" idx="12"/>
          </p:nvPr>
        </p:nvSpPr>
        <p:spPr>
          <a:xfrm>
            <a:off x="7620000" y="6248400"/>
            <a:ext cx="1066800" cy="457200"/>
          </a:xfrm>
        </p:spPr>
        <p:txBody>
          <a:bodyPr/>
          <a:lstStyle/>
          <a:p>
            <a:pPr>
              <a:defRPr/>
            </a:pPr>
            <a:fld id="{8EBDDF8B-C377-44E1-9999-A4C7055C1831}" type="slidenum">
              <a:rPr lang="en-US" smtClean="0"/>
              <a:pPr>
                <a:defRPr/>
              </a:pPr>
              <a:t>12</a:t>
            </a:fld>
            <a:endParaRPr lang="en-US" dirty="0"/>
          </a:p>
        </p:txBody>
      </p:sp>
      <p:sp>
        <p:nvSpPr>
          <p:cNvPr id="3" name="Content Placeholder 2"/>
          <p:cNvSpPr>
            <a:spLocks noGrp="1"/>
          </p:cNvSpPr>
          <p:nvPr>
            <p:ph sz="quarter" idx="1"/>
          </p:nvPr>
        </p:nvSpPr>
        <p:spPr/>
        <p:txBody>
          <a:bodyPr/>
          <a:lstStyle/>
          <a:p>
            <a:pPr eaLnBrk="1" hangingPunct="1"/>
            <a:r>
              <a:rPr lang="en-US" sz="2800" dirty="0"/>
              <a:t>1963:  Massachusetts General Hospital and nurse station at Boston’s Logan Airport</a:t>
            </a:r>
          </a:p>
          <a:p>
            <a:pPr eaLnBrk="1" hangingPunct="1"/>
            <a:endParaRPr lang="en-US" sz="2800" dirty="0"/>
          </a:p>
          <a:p>
            <a:pPr eaLnBrk="1" hangingPunct="1"/>
            <a:r>
              <a:rPr lang="en-US" sz="2800" dirty="0"/>
              <a:t>1967:  Miami School of Medicine and City of Miami Fire Dept. EKG rhythms from ambulances to the hospital</a:t>
            </a:r>
          </a:p>
          <a:p>
            <a:pPr eaLnBrk="1" hangingPunct="1"/>
            <a:endParaRPr lang="en-US" sz="2800" dirty="0"/>
          </a:p>
          <a:p>
            <a:pPr eaLnBrk="1" hangingPunct="1"/>
            <a:r>
              <a:rPr lang="en-US" sz="2800" dirty="0"/>
              <a:t> 1980’s:  Public-sponsored programs</a:t>
            </a:r>
          </a:p>
          <a:p>
            <a:endParaRPr lang="en-US" dirty="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History of </a:t>
            </a:r>
            <a:r>
              <a:rPr lang="en-US" sz="3600" dirty="0" err="1"/>
              <a:t>Telehealth</a:t>
            </a:r>
            <a:r>
              <a:rPr lang="en-US" sz="3600" dirty="0"/>
              <a:t> &amp; Telemedicine</a:t>
            </a:r>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13</a:t>
            </a:fld>
            <a:endParaRPr lang="en-US"/>
          </a:p>
        </p:txBody>
      </p:sp>
      <p:sp>
        <p:nvSpPr>
          <p:cNvPr id="3" name="Content Placeholder 2"/>
          <p:cNvSpPr>
            <a:spLocks noGrp="1"/>
          </p:cNvSpPr>
          <p:nvPr>
            <p:ph sz="quarter" idx="1"/>
          </p:nvPr>
        </p:nvSpPr>
        <p:spPr/>
        <p:txBody>
          <a:bodyPr/>
          <a:lstStyle/>
          <a:p>
            <a:pPr eaLnBrk="1" hangingPunct="1"/>
            <a:r>
              <a:rPr lang="en-US" sz="2400" dirty="0"/>
              <a:t>1980’s:  High transmission costs (of data) serve as the primary obstacle to Telemedicine programs</a:t>
            </a:r>
          </a:p>
          <a:p>
            <a:pPr eaLnBrk="1" hangingPunct="1"/>
            <a:endParaRPr lang="en-US" sz="2400" dirty="0"/>
          </a:p>
          <a:p>
            <a:pPr eaLnBrk="1" hangingPunct="1"/>
            <a:r>
              <a:rPr lang="en-US" sz="2400" dirty="0"/>
              <a:t>1990’s:  The Internet (commercial adoption) [</a:t>
            </a:r>
            <a:r>
              <a:rPr lang="en-US" sz="2400" dirty="0" err="1"/>
              <a:t>eHealth</a:t>
            </a:r>
            <a:r>
              <a:rPr lang="en-US" sz="2400" dirty="0"/>
              <a:t>]</a:t>
            </a:r>
          </a:p>
          <a:p>
            <a:pPr eaLnBrk="1" hangingPunct="1"/>
            <a:endParaRPr lang="en-US" sz="2400" dirty="0"/>
          </a:p>
          <a:p>
            <a:pPr eaLnBrk="1" hangingPunct="1"/>
            <a:r>
              <a:rPr lang="en-US" sz="2400" dirty="0"/>
              <a:t>Present:  </a:t>
            </a:r>
          </a:p>
          <a:p>
            <a:pPr lvl="1" eaLnBrk="1" hangingPunct="1"/>
            <a:r>
              <a:rPr lang="en-US" sz="2000" dirty="0"/>
              <a:t>University of New Mexico Center for </a:t>
            </a:r>
            <a:r>
              <a:rPr lang="en-US" sz="2000" dirty="0" err="1"/>
              <a:t>Telehealth</a:t>
            </a:r>
            <a:r>
              <a:rPr lang="en-US" sz="2000" dirty="0"/>
              <a:t> and </a:t>
            </a:r>
            <a:r>
              <a:rPr lang="en-US" sz="2000" dirty="0" err="1"/>
              <a:t>Cybermedicine</a:t>
            </a:r>
            <a:r>
              <a:rPr lang="en-US" sz="2000" dirty="0"/>
              <a:t> Research</a:t>
            </a:r>
          </a:p>
          <a:p>
            <a:pPr lvl="1" eaLnBrk="1" hangingPunct="1"/>
            <a:r>
              <a:rPr lang="en-US" sz="2000" dirty="0"/>
              <a:t>http://hsc.unm.edu/som/telehealth/</a:t>
            </a:r>
          </a:p>
          <a:p>
            <a:endParaRPr lang="en-US" dirty="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Need</a:t>
            </a:r>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14</a:t>
            </a:fld>
            <a:endParaRPr lang="en-US"/>
          </a:p>
        </p:txBody>
      </p:sp>
      <p:sp>
        <p:nvSpPr>
          <p:cNvPr id="3" name="Content Placeholder 2"/>
          <p:cNvSpPr>
            <a:spLocks noGrp="1"/>
          </p:cNvSpPr>
          <p:nvPr>
            <p:ph sz="quarter" idx="1"/>
          </p:nvPr>
        </p:nvSpPr>
        <p:spPr/>
        <p:txBody>
          <a:bodyPr/>
          <a:lstStyle/>
          <a:p>
            <a:pPr>
              <a:lnSpc>
                <a:spcPct val="90000"/>
              </a:lnSpc>
            </a:pPr>
            <a:r>
              <a:rPr lang="en-US" sz="1800" dirty="0">
                <a:latin typeface="Garamond" pitchFamily="18" charset="0"/>
              </a:rPr>
              <a:t>Significant increase in the U.S. population—estimated growth of 20 percent</a:t>
            </a:r>
          </a:p>
          <a:p>
            <a:pPr>
              <a:lnSpc>
                <a:spcPct val="90000"/>
              </a:lnSpc>
              <a:buNone/>
            </a:pPr>
            <a:r>
              <a:rPr lang="en-US" sz="1800" dirty="0">
                <a:latin typeface="Garamond" pitchFamily="18" charset="0"/>
              </a:rPr>
              <a:t>	(to 363 million) between 2008-2030</a:t>
            </a:r>
          </a:p>
          <a:p>
            <a:pPr>
              <a:lnSpc>
                <a:spcPct val="90000"/>
              </a:lnSpc>
            </a:pPr>
            <a:r>
              <a:rPr lang="en-US" sz="1800" dirty="0">
                <a:latin typeface="Garamond" pitchFamily="18" charset="0"/>
              </a:rPr>
              <a:t>Shortage of healthcare professionals being educated, trained and licensed</a:t>
            </a:r>
          </a:p>
          <a:p>
            <a:pPr>
              <a:lnSpc>
                <a:spcPct val="90000"/>
              </a:lnSpc>
            </a:pPr>
            <a:r>
              <a:rPr lang="en-US" sz="1800" dirty="0">
                <a:latin typeface="Garamond" pitchFamily="18" charset="0"/>
              </a:rPr>
              <a:t>Increasing incidence of chronic diseases around the world, including</a:t>
            </a:r>
          </a:p>
          <a:p>
            <a:pPr>
              <a:lnSpc>
                <a:spcPct val="90000"/>
              </a:lnSpc>
              <a:buNone/>
            </a:pPr>
            <a:r>
              <a:rPr lang="en-US" sz="1800" dirty="0">
                <a:latin typeface="Garamond" pitchFamily="18" charset="0"/>
              </a:rPr>
              <a:t>	diabetes, congestive heart failure and obstructive pulmonary disease</a:t>
            </a:r>
          </a:p>
          <a:p>
            <a:pPr>
              <a:lnSpc>
                <a:spcPct val="90000"/>
              </a:lnSpc>
            </a:pPr>
            <a:r>
              <a:rPr lang="en-US" sz="1800" dirty="0">
                <a:latin typeface="Garamond" pitchFamily="18" charset="0"/>
              </a:rPr>
              <a:t>Need for efficient care of the elderly, home-bound, and physically</a:t>
            </a:r>
          </a:p>
          <a:p>
            <a:pPr>
              <a:lnSpc>
                <a:spcPct val="90000"/>
              </a:lnSpc>
              <a:buNone/>
            </a:pPr>
            <a:r>
              <a:rPr lang="en-US" sz="1800" dirty="0">
                <a:latin typeface="Garamond" pitchFamily="18" charset="0"/>
              </a:rPr>
              <a:t>	challenged patients</a:t>
            </a:r>
          </a:p>
          <a:p>
            <a:pPr>
              <a:lnSpc>
                <a:spcPct val="90000"/>
              </a:lnSpc>
            </a:pPr>
            <a:r>
              <a:rPr lang="en-US" sz="1800" dirty="0">
                <a:latin typeface="Garamond" pitchFamily="18" charset="0"/>
              </a:rPr>
              <a:t>Lack of specialists and health facilities in rural areas</a:t>
            </a:r>
          </a:p>
          <a:p>
            <a:pPr>
              <a:lnSpc>
                <a:spcPct val="90000"/>
              </a:lnSpc>
            </a:pPr>
            <a:r>
              <a:rPr lang="en-US" sz="1800" dirty="0">
                <a:latin typeface="Garamond" pitchFamily="18" charset="0"/>
              </a:rPr>
              <a:t>Adverse events, injuries and illness at hospitals and physician’s offices</a:t>
            </a:r>
          </a:p>
          <a:p>
            <a:pPr>
              <a:lnSpc>
                <a:spcPct val="90000"/>
              </a:lnSpc>
            </a:pPr>
            <a:r>
              <a:rPr lang="en-US" sz="1800" dirty="0">
                <a:latin typeface="Garamond" pitchFamily="18" charset="0"/>
              </a:rPr>
              <a:t>Need to improve community and population health</a:t>
            </a:r>
          </a:p>
          <a:p>
            <a:pPr>
              <a:lnSpc>
                <a:spcPct val="90000"/>
              </a:lnSpc>
            </a:pPr>
            <a:endParaRPr lang="en-US" dirty="0">
              <a:latin typeface="Garamond" pitchFamily="18" charset="0"/>
            </a:endParaRPr>
          </a:p>
          <a:p>
            <a:pPr>
              <a:lnSpc>
                <a:spcPct val="90000"/>
              </a:lnSpc>
              <a:buNone/>
            </a:pPr>
            <a:r>
              <a:rPr lang="en-US" sz="2000" dirty="0">
                <a:latin typeface="Garamond" pitchFamily="18" charset="0"/>
              </a:rPr>
              <a:t>U.S. Dept of Commerce Report - 2009</a:t>
            </a:r>
          </a:p>
          <a:p>
            <a:endParaRPr lang="en-US" dirty="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Telemedicine Market</a:t>
            </a:r>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15</a:t>
            </a:fld>
            <a:endParaRPr lang="en-US"/>
          </a:p>
        </p:txBody>
      </p:sp>
      <p:sp>
        <p:nvSpPr>
          <p:cNvPr id="3" name="Content Placeholder 2"/>
          <p:cNvSpPr>
            <a:spLocks noGrp="1"/>
          </p:cNvSpPr>
          <p:nvPr>
            <p:ph sz="quarter" idx="1"/>
          </p:nvPr>
        </p:nvSpPr>
        <p:spPr/>
        <p:txBody>
          <a:bodyPr/>
          <a:lstStyle/>
          <a:p>
            <a:r>
              <a:rPr lang="en-US" sz="2400" dirty="0">
                <a:latin typeface="Garamond" pitchFamily="18" charset="0"/>
              </a:rPr>
              <a:t>U.S. Market worth $600 Million in 2007 (expected to grow at compounded rate of 56% over 5 years).</a:t>
            </a:r>
          </a:p>
          <a:p>
            <a:endParaRPr lang="en-US" sz="2400" dirty="0">
              <a:latin typeface="Garamond" pitchFamily="18" charset="0"/>
            </a:endParaRPr>
          </a:p>
          <a:p>
            <a:r>
              <a:rPr lang="en-US" sz="2400" dirty="0">
                <a:latin typeface="Garamond" pitchFamily="18" charset="0"/>
              </a:rPr>
              <a:t>Global </a:t>
            </a:r>
            <a:r>
              <a:rPr lang="en-US" sz="2400" dirty="0" err="1">
                <a:latin typeface="Garamond" pitchFamily="18" charset="0"/>
              </a:rPr>
              <a:t>telehealth</a:t>
            </a:r>
            <a:r>
              <a:rPr lang="en-US" sz="2400" dirty="0">
                <a:latin typeface="Garamond" pitchFamily="18" charset="0"/>
              </a:rPr>
              <a:t> market set to exceed $1 Billion by 2016.</a:t>
            </a:r>
          </a:p>
          <a:p>
            <a:endParaRPr lang="en-US" sz="2400" dirty="0">
              <a:latin typeface="Garamond" pitchFamily="18" charset="0"/>
            </a:endParaRPr>
          </a:p>
          <a:p>
            <a:r>
              <a:rPr lang="en-US" sz="2400" dirty="0">
                <a:latin typeface="Garamond" pitchFamily="18" charset="0"/>
              </a:rPr>
              <a:t>Global </a:t>
            </a:r>
            <a:r>
              <a:rPr lang="en-US" sz="2400" dirty="0" err="1">
                <a:latin typeface="Garamond" pitchFamily="18" charset="0"/>
              </a:rPr>
              <a:t>telehealth</a:t>
            </a:r>
            <a:r>
              <a:rPr lang="en-US" sz="2400" dirty="0">
                <a:latin typeface="Garamond" pitchFamily="18" charset="0"/>
              </a:rPr>
              <a:t> market to hit $6.28 Billion by 2020.  </a:t>
            </a:r>
          </a:p>
          <a:p>
            <a:endParaRPr lang="en-US" sz="2400" dirty="0">
              <a:latin typeface="Garamond" pitchFamily="18" charset="0"/>
            </a:endParaRPr>
          </a:p>
          <a:p>
            <a:r>
              <a:rPr lang="en-US" sz="2400" dirty="0">
                <a:latin typeface="Garamond" pitchFamily="18" charset="0"/>
              </a:rPr>
              <a:t>Innovation likely to be driven by small companies.</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Teleradiology</a:t>
            </a:r>
            <a:r>
              <a:rPr lang="en-US" dirty="0"/>
              <a:t> &amp; </a:t>
            </a:r>
            <a:r>
              <a:rPr lang="en-US" dirty="0" err="1"/>
              <a:t>Telepathology</a:t>
            </a:r>
            <a:endParaRPr lang="en-US" dirty="0"/>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16</a:t>
            </a:fld>
            <a:endParaRPr lang="en-US"/>
          </a:p>
        </p:txBody>
      </p:sp>
      <p:sp>
        <p:nvSpPr>
          <p:cNvPr id="3" name="Content Placeholder 2"/>
          <p:cNvSpPr>
            <a:spLocks noGrp="1"/>
          </p:cNvSpPr>
          <p:nvPr>
            <p:ph sz="quarter" idx="1"/>
          </p:nvPr>
        </p:nvSpPr>
        <p:spPr/>
        <p:txBody>
          <a:bodyPr/>
          <a:lstStyle/>
          <a:p>
            <a:pPr eaLnBrk="1" hangingPunct="1"/>
            <a:r>
              <a:rPr lang="en-US" sz="2800" dirty="0"/>
              <a:t>Ideally suited for Telemedicine adoption</a:t>
            </a:r>
          </a:p>
          <a:p>
            <a:pPr eaLnBrk="1" hangingPunct="1"/>
            <a:endParaRPr lang="en-US" sz="2800" dirty="0"/>
          </a:p>
          <a:p>
            <a:pPr eaLnBrk="1" hangingPunct="1"/>
            <a:r>
              <a:rPr lang="en-US" sz="2800" dirty="0"/>
              <a:t>Resolution of monitors/pictures crucial</a:t>
            </a:r>
          </a:p>
          <a:p>
            <a:pPr eaLnBrk="1" hangingPunct="1"/>
            <a:endParaRPr lang="en-US" sz="2800" dirty="0"/>
          </a:p>
          <a:p>
            <a:pPr eaLnBrk="1" hangingPunct="1"/>
            <a:r>
              <a:rPr lang="en-US" sz="2800" dirty="0"/>
              <a:t>Reimbursement (Medicare)</a:t>
            </a:r>
          </a:p>
          <a:p>
            <a:pPr eaLnBrk="1" hangingPunct="1"/>
            <a:endParaRPr lang="en-US" sz="2800" dirty="0"/>
          </a:p>
          <a:p>
            <a:pPr eaLnBrk="1" hangingPunct="1"/>
            <a:r>
              <a:rPr lang="en-US" sz="2800" dirty="0" err="1"/>
              <a:t>NightHawks</a:t>
            </a:r>
            <a:r>
              <a:rPr lang="en-US" sz="2800" dirty="0"/>
              <a:t> – radiology services from India</a:t>
            </a:r>
          </a:p>
          <a:p>
            <a:endParaRPr lang="en-US" dirty="0"/>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Programs</a:t>
            </a:r>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17</a:t>
            </a:fld>
            <a:endParaRPr lang="en-US"/>
          </a:p>
        </p:txBody>
      </p:sp>
      <p:sp>
        <p:nvSpPr>
          <p:cNvPr id="3" name="Content Placeholder 2"/>
          <p:cNvSpPr>
            <a:spLocks noGrp="1"/>
          </p:cNvSpPr>
          <p:nvPr>
            <p:ph sz="quarter" idx="1"/>
          </p:nvPr>
        </p:nvSpPr>
        <p:spPr/>
        <p:txBody>
          <a:bodyPr/>
          <a:lstStyle/>
          <a:p>
            <a:pPr eaLnBrk="1" hangingPunct="1">
              <a:lnSpc>
                <a:spcPct val="90000"/>
              </a:lnSpc>
            </a:pPr>
            <a:r>
              <a:rPr lang="en-US" sz="2800" dirty="0"/>
              <a:t>Face-to-face:  Video consultations</a:t>
            </a:r>
          </a:p>
          <a:p>
            <a:pPr lvl="1" eaLnBrk="1" hangingPunct="1">
              <a:lnSpc>
                <a:spcPct val="90000"/>
              </a:lnSpc>
            </a:pPr>
            <a:r>
              <a:rPr lang="en-US" sz="2000" dirty="0"/>
              <a:t>Shortage of specialists</a:t>
            </a:r>
          </a:p>
          <a:p>
            <a:pPr eaLnBrk="1" hangingPunct="1">
              <a:lnSpc>
                <a:spcPct val="90000"/>
              </a:lnSpc>
            </a:pPr>
            <a:r>
              <a:rPr lang="en-US" sz="2800" dirty="0"/>
              <a:t>Data transmission (Live and Store and Forward)</a:t>
            </a:r>
          </a:p>
          <a:p>
            <a:pPr lvl="1" eaLnBrk="1" hangingPunct="1">
              <a:lnSpc>
                <a:spcPct val="90000"/>
              </a:lnSpc>
            </a:pPr>
            <a:r>
              <a:rPr lang="en-US" sz="2000" dirty="0" err="1"/>
              <a:t>Teleradiology</a:t>
            </a:r>
            <a:r>
              <a:rPr lang="en-US" sz="2000" dirty="0"/>
              <a:t>/</a:t>
            </a:r>
            <a:r>
              <a:rPr lang="en-US" sz="2000" dirty="0" err="1"/>
              <a:t>teledermatology</a:t>
            </a:r>
            <a:endParaRPr lang="en-US" sz="2000" dirty="0"/>
          </a:p>
          <a:p>
            <a:pPr lvl="1" eaLnBrk="1" hangingPunct="1">
              <a:lnSpc>
                <a:spcPct val="90000"/>
              </a:lnSpc>
            </a:pPr>
            <a:r>
              <a:rPr lang="en-US" sz="2000" dirty="0"/>
              <a:t>ECG information</a:t>
            </a:r>
          </a:p>
          <a:p>
            <a:pPr lvl="1" eaLnBrk="1" hangingPunct="1">
              <a:lnSpc>
                <a:spcPct val="90000"/>
              </a:lnSpc>
            </a:pPr>
            <a:r>
              <a:rPr lang="en-US" sz="2000" dirty="0"/>
              <a:t>Weight, heart sounds, blood pressure</a:t>
            </a:r>
          </a:p>
          <a:p>
            <a:pPr eaLnBrk="1" hangingPunct="1">
              <a:lnSpc>
                <a:spcPct val="90000"/>
              </a:lnSpc>
            </a:pPr>
            <a:r>
              <a:rPr lang="en-US" sz="2800" dirty="0"/>
              <a:t>Collaboration</a:t>
            </a:r>
          </a:p>
          <a:p>
            <a:pPr lvl="1" eaLnBrk="1" hangingPunct="1">
              <a:lnSpc>
                <a:spcPct val="90000"/>
              </a:lnSpc>
            </a:pPr>
            <a:r>
              <a:rPr lang="en-US" sz="2000" dirty="0"/>
              <a:t>Research</a:t>
            </a:r>
          </a:p>
          <a:p>
            <a:pPr eaLnBrk="1" hangingPunct="1">
              <a:lnSpc>
                <a:spcPct val="90000"/>
              </a:lnSpc>
            </a:pPr>
            <a:r>
              <a:rPr lang="en-US" sz="2800" dirty="0"/>
              <a:t>Education</a:t>
            </a:r>
          </a:p>
          <a:p>
            <a:pPr lvl="1" eaLnBrk="1" hangingPunct="1">
              <a:lnSpc>
                <a:spcPct val="90000"/>
              </a:lnSpc>
            </a:pPr>
            <a:r>
              <a:rPr lang="en-US" sz="2000" dirty="0"/>
              <a:t>Internet</a:t>
            </a:r>
          </a:p>
          <a:p>
            <a:pPr lvl="1" eaLnBrk="1" hangingPunct="1">
              <a:lnSpc>
                <a:spcPct val="90000"/>
              </a:lnSpc>
            </a:pPr>
            <a:r>
              <a:rPr lang="en-US" sz="2000" dirty="0"/>
              <a:t>Teleconferencing</a:t>
            </a:r>
          </a:p>
          <a:p>
            <a:endParaRPr lang="en-US" dirty="0"/>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Assessing Telemedicine Programs</a:t>
            </a:r>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18</a:t>
            </a:fld>
            <a:endParaRPr lang="en-US"/>
          </a:p>
        </p:txBody>
      </p:sp>
      <p:sp>
        <p:nvSpPr>
          <p:cNvPr id="3" name="Content Placeholder 2"/>
          <p:cNvSpPr>
            <a:spLocks noGrp="1"/>
          </p:cNvSpPr>
          <p:nvPr>
            <p:ph sz="quarter" idx="1"/>
          </p:nvPr>
        </p:nvSpPr>
        <p:spPr/>
        <p:txBody>
          <a:bodyPr/>
          <a:lstStyle/>
          <a:p>
            <a:pPr eaLnBrk="1" hangingPunct="1">
              <a:buFont typeface="Wingdings 2" pitchFamily="18" charset="2"/>
              <a:buNone/>
            </a:pPr>
            <a:r>
              <a:rPr lang="en-US" sz="2800" u="sng" dirty="0"/>
              <a:t>Institute of Medicine Report</a:t>
            </a:r>
          </a:p>
          <a:p>
            <a:pPr eaLnBrk="1" hangingPunct="1"/>
            <a:r>
              <a:rPr lang="en-US" sz="2800" dirty="0"/>
              <a:t>Quality</a:t>
            </a:r>
          </a:p>
          <a:p>
            <a:pPr eaLnBrk="1" hangingPunct="1"/>
            <a:endParaRPr lang="en-US" sz="2800" dirty="0"/>
          </a:p>
          <a:p>
            <a:pPr eaLnBrk="1" hangingPunct="1"/>
            <a:r>
              <a:rPr lang="en-US" sz="2800" dirty="0"/>
              <a:t>Accessibility</a:t>
            </a:r>
          </a:p>
          <a:p>
            <a:pPr eaLnBrk="1" hangingPunct="1"/>
            <a:endParaRPr lang="en-US" sz="2800" dirty="0"/>
          </a:p>
          <a:p>
            <a:pPr eaLnBrk="1" hangingPunct="1"/>
            <a:r>
              <a:rPr lang="en-US" sz="2800" dirty="0"/>
              <a:t>Cost</a:t>
            </a:r>
          </a:p>
          <a:p>
            <a:pPr eaLnBrk="1" hangingPunct="1"/>
            <a:endParaRPr lang="en-US" sz="2800" dirty="0"/>
          </a:p>
          <a:p>
            <a:pPr eaLnBrk="1" hangingPunct="1"/>
            <a:r>
              <a:rPr lang="en-US" sz="2800" dirty="0"/>
              <a:t>Acceptability (Patient and Provider)</a:t>
            </a:r>
          </a:p>
          <a:p>
            <a:endParaRPr lang="en-US" dirty="0"/>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eHealth</a:t>
            </a:r>
            <a:endParaRPr lang="en-US" dirty="0"/>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19</a:t>
            </a:fld>
            <a:endParaRPr lang="en-US"/>
          </a:p>
        </p:txBody>
      </p:sp>
      <p:sp>
        <p:nvSpPr>
          <p:cNvPr id="3" name="Content Placeholder 2"/>
          <p:cNvSpPr>
            <a:spLocks noGrp="1"/>
          </p:cNvSpPr>
          <p:nvPr>
            <p:ph sz="quarter" idx="1"/>
          </p:nvPr>
        </p:nvSpPr>
        <p:spPr/>
        <p:txBody>
          <a:bodyPr>
            <a:normAutofit lnSpcReduction="10000"/>
          </a:bodyPr>
          <a:lstStyle/>
          <a:p>
            <a:pPr eaLnBrk="1" hangingPunct="1"/>
            <a:r>
              <a:rPr lang="en-US" sz="2400" dirty="0"/>
              <a:t>Adoption of EMR/EHRs (HITECH Act)</a:t>
            </a:r>
          </a:p>
          <a:p>
            <a:pPr eaLnBrk="1" hangingPunct="1"/>
            <a:endParaRPr lang="en-US" sz="2400" dirty="0"/>
          </a:p>
          <a:p>
            <a:pPr eaLnBrk="1" hangingPunct="1"/>
            <a:r>
              <a:rPr lang="en-US" sz="2400" dirty="0"/>
              <a:t>Computer-savvy doctors and patients</a:t>
            </a:r>
          </a:p>
          <a:p>
            <a:pPr eaLnBrk="1" hangingPunct="1"/>
            <a:endParaRPr lang="en-US" sz="2400" dirty="0"/>
          </a:p>
          <a:p>
            <a:pPr eaLnBrk="1" hangingPunct="1"/>
            <a:r>
              <a:rPr lang="en-US" sz="2400" dirty="0"/>
              <a:t>“Perfect Storm” for Internet-based practice of medicine</a:t>
            </a:r>
          </a:p>
          <a:p>
            <a:pPr eaLnBrk="1" hangingPunct="1"/>
            <a:endParaRPr lang="en-US" sz="2400" dirty="0"/>
          </a:p>
          <a:p>
            <a:pPr eaLnBrk="1" hangingPunct="1"/>
            <a:r>
              <a:rPr lang="en-US" sz="2400" dirty="0" err="1"/>
              <a:t>Cyberdocs</a:t>
            </a:r>
            <a:r>
              <a:rPr lang="en-US" sz="2400" dirty="0"/>
              <a:t> – one of the earliest commercial applications of telemedicine (late 1990’s, early 2000)</a:t>
            </a:r>
          </a:p>
          <a:p>
            <a:pPr eaLnBrk="1" hangingPunct="1"/>
            <a:endParaRPr lang="en-US" sz="2400" dirty="0"/>
          </a:p>
          <a:p>
            <a:pPr eaLnBrk="1" hangingPunct="1"/>
            <a:r>
              <a:rPr lang="en-US" sz="2400" dirty="0"/>
              <a:t>Legal issues</a:t>
            </a:r>
          </a:p>
          <a:p>
            <a:endParaRPr lang="en-US" dirty="0"/>
          </a:p>
        </p:txBody>
      </p:sp>
      <p:pic>
        <p:nvPicPr>
          <p:cNvPr id="5" name="Picture 20" descr="Perfect-Storm-in-Social-Network-acceptance"/>
          <p:cNvPicPr>
            <a:picLocks noChangeAspect="1" noChangeArrowheads="1"/>
          </p:cNvPicPr>
          <p:nvPr/>
        </p:nvPicPr>
        <p:blipFill>
          <a:blip r:embed="rId4" cstate="print"/>
          <a:srcRect/>
          <a:stretch>
            <a:fillRect/>
          </a:stretch>
        </p:blipFill>
        <p:spPr bwMode="auto">
          <a:xfrm>
            <a:off x="6324600" y="1143000"/>
            <a:ext cx="2541494" cy="2057400"/>
          </a:xfrm>
          <a:prstGeom prst="rect">
            <a:avLst/>
          </a:prstGeom>
          <a:noFill/>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mHealth</a:t>
            </a:r>
            <a:endParaRPr lang="en-US" dirty="0"/>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20</a:t>
            </a:fld>
            <a:endParaRPr lang="en-US"/>
          </a:p>
        </p:txBody>
      </p:sp>
      <p:sp>
        <p:nvSpPr>
          <p:cNvPr id="3" name="Content Placeholder 2"/>
          <p:cNvSpPr>
            <a:spLocks noGrp="1"/>
          </p:cNvSpPr>
          <p:nvPr>
            <p:ph sz="quarter" idx="1"/>
          </p:nvPr>
        </p:nvSpPr>
        <p:spPr/>
        <p:txBody>
          <a:bodyPr/>
          <a:lstStyle/>
          <a:p>
            <a:pPr eaLnBrk="1" hangingPunct="1"/>
            <a:r>
              <a:rPr lang="en-US" dirty="0"/>
              <a:t>Simple – </a:t>
            </a:r>
            <a:r>
              <a:rPr lang="en-US" dirty="0" err="1"/>
              <a:t>PillScheduler</a:t>
            </a:r>
            <a:endParaRPr lang="en-US" dirty="0"/>
          </a:p>
          <a:p>
            <a:pPr eaLnBrk="1" hangingPunct="1"/>
            <a:endParaRPr lang="en-US" dirty="0"/>
          </a:p>
          <a:p>
            <a:pPr eaLnBrk="1" hangingPunct="1"/>
            <a:r>
              <a:rPr lang="en-US" dirty="0"/>
              <a:t>Advanced – Cardiology (EKGs)</a:t>
            </a:r>
          </a:p>
          <a:p>
            <a:pPr eaLnBrk="1" hangingPunct="1"/>
            <a:endParaRPr lang="en-US" dirty="0"/>
          </a:p>
          <a:p>
            <a:pPr eaLnBrk="1" hangingPunct="1"/>
            <a:r>
              <a:rPr lang="en-US" dirty="0"/>
              <a:t>Rehabilitation/Post-Op Monitoring</a:t>
            </a:r>
          </a:p>
          <a:p>
            <a:endParaRPr lang="en-US" dirty="0"/>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mHealth</a:t>
            </a:r>
            <a:endParaRPr lang="en-US" dirty="0"/>
          </a:p>
        </p:txBody>
      </p:sp>
      <p:sp>
        <p:nvSpPr>
          <p:cNvPr id="4" name="Slide Number Placeholder 3"/>
          <p:cNvSpPr>
            <a:spLocks noGrp="1"/>
          </p:cNvSpPr>
          <p:nvPr>
            <p:ph type="sldNum" sz="quarter" idx="12"/>
          </p:nvPr>
        </p:nvSpPr>
        <p:spPr/>
        <p:txBody>
          <a:bodyPr/>
          <a:lstStyle/>
          <a:p>
            <a:pPr>
              <a:defRPr/>
            </a:pPr>
            <a:fld id="{8EBDDF8B-C377-44E1-9999-A4C7055C1831}" type="slidenum">
              <a:rPr lang="en-US" smtClean="0"/>
              <a:pPr>
                <a:defRPr/>
              </a:pPr>
              <a:t>21</a:t>
            </a:fld>
            <a:endParaRPr lang="en-US"/>
          </a:p>
        </p:txBody>
      </p:sp>
      <p:sp>
        <p:nvSpPr>
          <p:cNvPr id="3" name="Content Placeholder 2"/>
          <p:cNvSpPr>
            <a:spLocks noGrp="1"/>
          </p:cNvSpPr>
          <p:nvPr>
            <p:ph sz="quarter" idx="1"/>
          </p:nvPr>
        </p:nvSpPr>
        <p:spPr/>
        <p:txBody>
          <a:bodyPr/>
          <a:lstStyle/>
          <a:p>
            <a:r>
              <a:rPr lang="en-US" sz="2000" dirty="0">
                <a:latin typeface="Garamond" pitchFamily="18" charset="0"/>
              </a:rPr>
              <a:t>Cardiology</a:t>
            </a:r>
          </a:p>
          <a:p>
            <a:endParaRPr lang="en-US" sz="2000" dirty="0">
              <a:latin typeface="Garamond" pitchFamily="18" charset="0"/>
            </a:endParaRPr>
          </a:p>
          <a:p>
            <a:r>
              <a:rPr lang="en-US" sz="2000" dirty="0">
                <a:latin typeface="Garamond" pitchFamily="18" charset="0"/>
              </a:rPr>
              <a:t>Dermatology</a:t>
            </a:r>
          </a:p>
          <a:p>
            <a:endParaRPr lang="en-US" dirty="0"/>
          </a:p>
        </p:txBody>
      </p:sp>
      <p:pic>
        <p:nvPicPr>
          <p:cNvPr id="5" name="Picture 5" descr="ANd9GcQumyQnkwlPQIR0PqK4713X79ljswMMw-964zHkR_MgBHT9MjhV"/>
          <p:cNvPicPr>
            <a:picLocks noChangeAspect="1" noChangeArrowheads="1"/>
          </p:cNvPicPr>
          <p:nvPr/>
        </p:nvPicPr>
        <p:blipFill>
          <a:blip r:embed="rId4" cstate="print"/>
          <a:srcRect/>
          <a:stretch>
            <a:fillRect/>
          </a:stretch>
        </p:blipFill>
        <p:spPr bwMode="auto">
          <a:xfrm>
            <a:off x="4579383" y="868363"/>
            <a:ext cx="3878817" cy="2484437"/>
          </a:xfrm>
          <a:prstGeom prst="rect">
            <a:avLst/>
          </a:prstGeom>
          <a:noFill/>
        </p:spPr>
      </p:pic>
      <p:pic>
        <p:nvPicPr>
          <p:cNvPr id="6" name="Picture 9" descr="ANd9GcQaHZ8cTLODN26mZ-rXxQYJ9CUEzNghV-7KZbv8Y08_NwWpCtsF"/>
          <p:cNvPicPr>
            <a:picLocks noChangeAspect="1" noChangeArrowheads="1"/>
          </p:cNvPicPr>
          <p:nvPr/>
        </p:nvPicPr>
        <p:blipFill>
          <a:blip r:embed="rId5" cstate="print"/>
          <a:srcRect/>
          <a:stretch>
            <a:fillRect/>
          </a:stretch>
        </p:blipFill>
        <p:spPr bwMode="auto">
          <a:xfrm>
            <a:off x="685800" y="3752850"/>
            <a:ext cx="3429000" cy="2504072"/>
          </a:xfrm>
          <a:prstGeom prst="rect">
            <a:avLst/>
          </a:prstGeom>
          <a:noFill/>
        </p:spPr>
      </p:pic>
      <p:pic>
        <p:nvPicPr>
          <p:cNvPr id="7" name="Picture 7" descr="ANd9GcQp8qBeE7Rk4-Yn2UazJsY7cRAp-MESm1IT-hDTstcN3-v16Spi-Q"/>
          <p:cNvPicPr>
            <a:picLocks noChangeAspect="1" noChangeArrowheads="1"/>
          </p:cNvPicPr>
          <p:nvPr/>
        </p:nvPicPr>
        <p:blipFill>
          <a:blip r:embed="rId6" cstate="print"/>
          <a:srcRect/>
          <a:stretch>
            <a:fillRect/>
          </a:stretch>
        </p:blipFill>
        <p:spPr bwMode="auto">
          <a:xfrm>
            <a:off x="4332896" y="3733800"/>
            <a:ext cx="4353904" cy="2438400"/>
          </a:xfrm>
          <a:prstGeom prst="rect">
            <a:avLst/>
          </a:prstGeom>
          <a:noFill/>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property id=&quot;20141&quot; value=&quot;HM804 - Week 11 Lecture - HIT and Telemedicine&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82&quot; value=&quot;0&quot;/&gt;&lt;property id=&quot;20183&quot; value=&quot;1&quot;/&gt;&lt;property id=&quot;20184&quot; value=&quot;7&quot;/&gt;&lt;property id=&quot;20224&quot; value=&quot;C:\Users\User\Desktop&quot;/&gt;&lt;property id=&quot;20250&quot; value=&quot;0&quot;/&gt;&lt;property id=&quot;20251&quot; value=&quot;1&quot;/&gt;&lt;property id=&quot;20259&quot; value=&quot;0&quot;/&gt;&lt;object type=&quot;8&quot; unique_id=&quot;10002&quot;&gt;&lt;/object&gt;&lt;object type=&quot;2&quot; unique_id=&quot;10003&quot;&gt;&lt;object type=&quot;3&quot; unique_id=&quot;10004&quot;&gt;&lt;property id=&quot;20148&quot; value=&quot;5&quot;/&gt;&lt;property id=&quot;20300&quot; value=&quot;Slide 1 - &amp;quot;Health Data and Information Integration&amp;quot;&quot;/&gt;&lt;property id=&quot;20307&quot; value=&quot;256&quot;/&gt;&lt;property id=&quot;20309&quot; value=&quot;-1&quot;/&gt;&lt;/object&gt;&lt;object type=&quot;3&quot; unique_id=&quot;10157&quot;&gt;&lt;property id=&quot;20148&quot; value=&quot;5&quot;/&gt;&lt;property id=&quot;20300&quot; value=&quot;Slide 4 - &amp;quot;Public Health Information Systems&amp;quot;&quot;/&gt;&lt;property id=&quot;20307&quot; value=&quot;266&quot;/&gt;&lt;property id=&quot;20309&quot; value=&quot;-1&quot;/&gt;&lt;/object&gt;&lt;object type=&quot;3&quot; unique_id=&quot;10227&quot;&gt;&lt;property id=&quot;20148&quot; value=&quot;5&quot;/&gt;&lt;property id=&quot;20300&quot; value=&quot;Slide 2 - &amp;quot;HITECH Act&amp;quot;&quot;/&gt;&lt;property id=&quot;20307&quot; value=&quot;273&quot;/&gt;&lt;property id=&quot;20309&quot; value=&quot;-1&quot;/&gt;&lt;/object&gt;&lt;object type=&quot;3&quot; unique_id=&quot;10228&quot;&gt;&lt;property id=&quot;20148&quot; value=&quot;5&quot;/&gt;&lt;property id=&quot;20300&quot; value=&quot;Slide 3 - &amp;quot;HITECH Act&amp;quot;&quot;/&gt;&lt;property id=&quot;20307&quot; value=&quot;275&quot;/&gt;&lt;property id=&quot;20309&quot; value=&quot;-1&quot;/&gt;&lt;/object&gt;&lt;object type=&quot;3&quot; unique_id=&quot;10229&quot;&gt;&lt;property id=&quot;20148&quot; value=&quot;5&quot;/&gt;&lt;property id=&quot;20300&quot; value=&quot;Slide 5 - &amp;quot;Geographic Information Systems&amp;quot;&quot;/&gt;&lt;property id=&quot;20307&quot; value=&quot;267&quot;/&gt;&lt;property id=&quot;20309&quot; value=&quot;-1&quot;/&gt;&lt;/object&gt;&lt;object type=&quot;3&quot; unique_id=&quot;10230&quot;&gt;&lt;property id=&quot;20148&quot; value=&quot;5&quot;/&gt;&lt;property id=&quot;20300&quot; value=&quot;Slide 6 - &amp;quot;Using HIS for PH Administration&amp;quot;&quot;/&gt;&lt;property id=&quot;20307&quot; value=&quot;268&quot;/&gt;&lt;property id=&quot;20309&quot; value=&quot;-1&quot;/&gt;&lt;/object&gt;&lt;object type=&quot;3&quot; unique_id=&quot;10231&quot;&gt;&lt;property id=&quot;20148&quot; value=&quot;5&quot;/&gt;&lt;property id=&quot;20300&quot; value=&quot;Slide 7 - &amp;quot;Public Health Surveillance&amp;quot;&quot;/&gt;&lt;property id=&quot;20307&quot; value=&quot;274&quot;/&gt;&lt;property id=&quot;20309&quot; value=&quot;-1&quot;/&gt;&lt;/object&gt;&lt;object type=&quot;3&quot; unique_id=&quot;10464&quot;&gt;&lt;property id=&quot;20148&quot; value=&quot;5&quot;/&gt;&lt;property id=&quot;20300&quot; value=&quot;Slide 8 - &amp;quot;Public Health Surveillance&amp;quot;&quot;/&gt;&lt;property id=&quot;20307&quot; value=&quot;276&quot;/&gt;&lt;property id=&quot;20309&quot; value=&quot;-1&quot;/&gt;&lt;/object&gt;&lt;object type=&quot;3&quot; unique_id=&quot;10872&quot;&gt;&lt;property id=&quot;20148&quot; value=&quot;5&quot;/&gt;&lt;property id=&quot;20300&quot; value=&quot;Slide 10 - &amp;quot;Telemedicine/eHealth/mHealth&amp;quot;&quot;/&gt;&lt;property id=&quot;20307&quot; value=&quot;278&quot;/&gt;&lt;property id=&quot;20309&quot; value=&quot;-1&quot;/&gt;&lt;/object&gt;&lt;object type=&quot;3&quot; unique_id=&quot;10873&quot;&gt;&lt;property id=&quot;20148&quot; value=&quot;5&quot;/&gt;&lt;property id=&quot;20300&quot; value=&quot;Slide 11 - &amp;quot;History of Telehealth &amp;amp; Telemedicine&amp;quot;&quot;/&gt;&lt;property id=&quot;20307&quot; value=&quot;279&quot;/&gt;&lt;property id=&quot;20309&quot; value=&quot;-1&quot;/&gt;&lt;/object&gt;&lt;object type=&quot;3&quot; unique_id=&quot;10874&quot;&gt;&lt;property id=&quot;20148&quot; value=&quot;5&quot;/&gt;&lt;property id=&quot;20300&quot; value=&quot;Slide 12 - &amp;quot;History of Telehealth &amp;amp; Telemedicine&amp;quot;&quot;/&gt;&lt;property id=&quot;20307&quot; value=&quot;280&quot;/&gt;&lt;property id=&quot;20309&quot; value=&quot;-1&quot;/&gt;&lt;/object&gt;&lt;object type=&quot;3&quot; unique_id=&quot;10875&quot;&gt;&lt;property id=&quot;20148&quot; value=&quot;5&quot;/&gt;&lt;property id=&quot;20300&quot; value=&quot;Slide 13 - &amp;quot;History of Telehealth &amp;amp; Telemedicine&amp;quot;&quot;/&gt;&lt;property id=&quot;20307&quot; value=&quot;281&quot;/&gt;&lt;property id=&quot;20309&quot; value=&quot;-1&quot;/&gt;&lt;/object&gt;&lt;object type=&quot;3&quot; unique_id=&quot;10876&quot;&gt;&lt;property id=&quot;20148&quot; value=&quot;5&quot;/&gt;&lt;property id=&quot;20300&quot; value=&quot;Slide 14 - &amp;quot;The Need&amp;quot;&quot;/&gt;&lt;property id=&quot;20307&quot; value=&quot;289&quot;/&gt;&lt;property id=&quot;20309&quot; value=&quot;-1&quot;/&gt;&lt;/object&gt;&lt;object type=&quot;3&quot; unique_id=&quot;10877&quot;&gt;&lt;property id=&quot;20148&quot; value=&quot;5&quot;/&gt;&lt;property id=&quot;20300&quot; value=&quot;Slide 15 - &amp;quot;Telemedicine Market&amp;quot;&quot;/&gt;&lt;property id=&quot;20307&quot; value=&quot;287&quot;/&gt;&lt;property id=&quot;20309&quot; value=&quot;-1&quot;/&gt;&lt;/object&gt;&lt;object type=&quot;3&quot; unique_id=&quot;10878&quot;&gt;&lt;property id=&quot;20148&quot; value=&quot;5&quot;/&gt;&lt;property id=&quot;20300&quot; value=&quot;Slide 16 - &amp;quot;Teleradiology &amp;amp; Telepathology&amp;quot;&quot;/&gt;&lt;property id=&quot;20307&quot; value=&quot;282&quot;/&gt;&lt;property id=&quot;20309&quot; value=&quot;-1&quot;/&gt;&lt;/object&gt;&lt;object type=&quot;3&quot; unique_id=&quot;10879&quot;&gt;&lt;property id=&quot;20148&quot; value=&quot;5&quot;/&gt;&lt;property id=&quot;20300&quot; value=&quot;Slide 17 - &amp;quot;Types of Programs&amp;quot;&quot;/&gt;&lt;property id=&quot;20307&quot; value=&quot;283&quot;/&gt;&lt;property id=&quot;20309&quot; value=&quot;-1&quot;/&gt;&lt;/object&gt;&lt;object type=&quot;3&quot; unique_id=&quot;10880&quot;&gt;&lt;property id=&quot;20148&quot; value=&quot;5&quot;/&gt;&lt;property id=&quot;20300&quot; value=&quot;Slide 18 - &amp;quot;Assessing Telemedicine Programs&amp;quot;&quot;/&gt;&lt;property id=&quot;20307&quot; value=&quot;284&quot;/&gt;&lt;property id=&quot;20309&quot; value=&quot;-1&quot;/&gt;&lt;/object&gt;&lt;object type=&quot;3&quot; unique_id=&quot;10881&quot;&gt;&lt;property id=&quot;20148&quot; value=&quot;5&quot;/&gt;&lt;property id=&quot;20300&quot; value=&quot;Slide 19 - &amp;quot;eHealth&amp;quot;&quot;/&gt;&lt;property id=&quot;20307&quot; value=&quot;285&quot;/&gt;&lt;property id=&quot;20309&quot; value=&quot;-1&quot;/&gt;&lt;/object&gt;&lt;object type=&quot;3&quot; unique_id=&quot;10882&quot;&gt;&lt;property id=&quot;20148&quot; value=&quot;5&quot;/&gt;&lt;property id=&quot;20300&quot; value=&quot;Slide 20 - &amp;quot;mHealth&amp;quot;&quot;/&gt;&lt;property id=&quot;20307&quot; value=&quot;286&quot;/&gt;&lt;property id=&quot;20309&quot; value=&quot;-1&quot;/&gt;&lt;/object&gt;&lt;object type=&quot;3&quot; unique_id=&quot;10883&quot;&gt;&lt;property id=&quot;20148&quot; value=&quot;5&quot;/&gt;&lt;property id=&quot;20300&quot; value=&quot;Slide 21 - &amp;quot;mHealth&amp;quot;&quot;/&gt;&lt;property id=&quot;20307&quot; value=&quot;288&quot;/&gt;&lt;property id=&quot;20309&quot; value=&quot;-1&quot;/&gt;&lt;/object&gt;&lt;object type=&quot;3&quot; unique_id=&quot;11103&quot;&gt;&lt;property id=&quot;20148&quot; value=&quot;5&quot;/&gt;&lt;property id=&quot;20300&quot; value=&quot;Slide 9 - &amp;quot;HIS in Michigan&amp;quot;&quot;/&gt;&lt;property id=&quot;20307&quot; value=&quot;290&quot;/&gt;&lt;property id=&quot;20309&quot; value=&quot;-1&quot;/&gt;&lt;/object&gt;&lt;/object&gt;&lt;object type=&quot;10&quot; unique_id=&quot;10220&quot;&gt;&lt;object type=&quot;11&quot; unique_id=&quot;10221&quot;&gt;&lt;property id=&quot;20180&quot; value=&quot;1&quot;/&gt;&lt;property id=&quot;20181&quot; value=&quot;1&quot;/&gt;&lt;property id=&quot;20182&quot; value=&quot;0&quot;/&gt;&lt;property id=&quot;20183&quot; value=&quot;1&quot;/&gt;&lt;/object&gt;&lt;object type=&quot;12&quot; unique_id=&quot;10977&quot;&gt;&lt;/object&gt;&lt;/object&gt;&lt;object type=&quot;4&quot; unique_id=&quot;10222&quot;&gt;&lt;/object&gt;&lt;/object&gt;&lt;/database&gt;"/>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ABACEE67-51F5-4427-B25C-5BFBDA1BC4BD}&quot;/&gt;&lt;filename val=&quot;C:\Users\User\AppData\Local\Temp\PR\data\asimages\{ABACEE67-51F5-4427-B25C-5BFBDA1BC4BD}.png&quot;/&gt;&lt;hasEffects val=&quot;1&quot;/&gt;&lt;left val=&quot;4.56&quot;/&gt;&lt;top val=&quot;4.56&quot;/&gt;&lt;width val=&quot;712.8&quot;/&gt;&lt;height val=&quot;530.52&quot;/&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BB040FF2-71AC-49AD-8885-CB7A069F42AC}&quot;/&gt;&lt;filename val=&quot;C:\Users\User\AppData\Local\Temp\PR\data\asimages\{BB040FF2-71AC-49AD-8885-CB7A069F42AC}.png&quot;/&gt;&lt;hasEffects val=&quot;1&quot;/&gt;&lt;left val=&quot;4.56&quot;/&gt;&lt;top val=&quot;4.56&quot;/&gt;&lt;width val=&quot;712.8&quot;/&gt;&lt;height val=&quot;530.52&quot;/&gt;&lt;/ThreeDShapeInfo&gt;"/>
</p:tagLst>
</file>

<file path=ppt/tags/tag4.xml><?xml version="1.0" encoding="utf-8"?>
<p:tagLst xmlns:a="http://schemas.openxmlformats.org/drawingml/2006/main" xmlns:r="http://schemas.openxmlformats.org/officeDocument/2006/relationships" xmlns:p="http://schemas.openxmlformats.org/presentationml/2006/main">
  <p:tag name="PPSNARRATION" val="1,1469434641,F:\D2L Course Lectures\HM804\HM804 - Module 10 Lecture - Health Data and Info Integration_pptx\Media.ppcx"/>
</p:tagLst>
</file>

<file path=ppt/tags/tag5.xml><?xml version="1.0" encoding="utf-8"?>
<p:tagLst xmlns:a="http://schemas.openxmlformats.org/drawingml/2006/main" xmlns:r="http://schemas.openxmlformats.org/officeDocument/2006/relationships" xmlns:p="http://schemas.openxmlformats.org/presentationml/2006/main">
  <p:tag name="PPSNARRATION" val="6,1469434641,F:\D2L Course Lectures\HM804\HM804 - Module 10 Lecture - Health Data and Info Integration_pptx\Media.ppcx"/>
</p:tagLst>
</file>

<file path=ppt/tags/tag6.xml><?xml version="1.0" encoding="utf-8"?>
<p:tagLst xmlns:a="http://schemas.openxmlformats.org/drawingml/2006/main" xmlns:r="http://schemas.openxmlformats.org/officeDocument/2006/relationships" xmlns:p="http://schemas.openxmlformats.org/presentationml/2006/main">
  <p:tag name="PPSNARRATION" val="7,1469434641,F:\D2L Course Lectures\HM804\HM804 - Module 10 Lecture - Health Data and Info Integration_pptx\Media.ppcx"/>
</p:tagLst>
</file>

<file path=ppt/tags/tag7.xml><?xml version="1.0" encoding="utf-8"?>
<p:tagLst xmlns:a="http://schemas.openxmlformats.org/drawingml/2006/main" xmlns:r="http://schemas.openxmlformats.org/officeDocument/2006/relationships" xmlns:p="http://schemas.openxmlformats.org/presentationml/2006/main">
  <p:tag name="PPSNARRATION" val="8,1469434641,F:\D2L Course Lectures\HM804\HM804 - Module 10 Lecture - Health Data and Info Integration_pptx\Media.ppcx"/>
</p:tagLst>
</file>

<file path=ppt/tags/tag8.xml><?xml version="1.0" encoding="utf-8"?>
<p:tagLst xmlns:a="http://schemas.openxmlformats.org/drawingml/2006/main" xmlns:r="http://schemas.openxmlformats.org/officeDocument/2006/relationships" xmlns:p="http://schemas.openxmlformats.org/presentationml/2006/main">
  <p:tag name="PPSNARRATION" val="9,1469434641,F:\D2L Course Lectures\HM804\HM804 - Module 10 Lecture - Health Data and Info Integration_pptx\Media.ppcx"/>
</p:tagLst>
</file>

<file path=ppt/tags/tag9.xml><?xml version="1.0" encoding="utf-8"?>
<p:tagLst xmlns:a="http://schemas.openxmlformats.org/drawingml/2006/main" xmlns:r="http://schemas.openxmlformats.org/officeDocument/2006/relationships" xmlns:p="http://schemas.openxmlformats.org/presentationml/2006/main">
  <p:tag name="PPSNARRATION" val="10,1469434641,F:\D2L Course Lectures\HM804\HM804 - Module 10 Lecture - Health Data and Info Integration_pptx\Media.ppcx"/>
</p:tagLst>
</file>

<file path=ppt/tags/tag10.xml><?xml version="1.0" encoding="utf-8"?>
<p:tagLst xmlns:a="http://schemas.openxmlformats.org/drawingml/2006/main" xmlns:r="http://schemas.openxmlformats.org/officeDocument/2006/relationships" xmlns:p="http://schemas.openxmlformats.org/presentationml/2006/main">
  <p:tag name="PPSNARRATION" val="11,1469434641,F:\D2L Course Lectures\HM804\HM804 - Module 10 Lecture - Health Data and Info Integration_pptx\Media.ppcx"/>
</p:tagLst>
</file>

<file path=ppt/tags/tag11.xml><?xml version="1.0" encoding="utf-8"?>
<p:tagLst xmlns:a="http://schemas.openxmlformats.org/drawingml/2006/main" xmlns:r="http://schemas.openxmlformats.org/officeDocument/2006/relationships" xmlns:p="http://schemas.openxmlformats.org/presentationml/2006/main">
  <p:tag name="PPSNARRATION" val="12,1469434641,F:\D2L Course Lectures\HM804\HM804 - Module 10 Lecture - Health Data and Info Integration_pptx\Media.ppcx"/>
</p:tagLst>
</file>

<file path=ppt/tags/tag12.xml><?xml version="1.0" encoding="utf-8"?>
<p:tagLst xmlns:a="http://schemas.openxmlformats.org/drawingml/2006/main" xmlns:r="http://schemas.openxmlformats.org/officeDocument/2006/relationships" xmlns:p="http://schemas.openxmlformats.org/presentationml/2006/main">
  <p:tag name="PPSNARRATION" val="26,1469434641,F:\D2L Course Lectures\HM804\HM804 - Module 10 Lecture - Health Data and Info Integration_pptx\Media.ppcx"/>
</p:tagLst>
</file>

<file path=ppt/tags/tag13.xml><?xml version="1.0" encoding="utf-8"?>
<p:tagLst xmlns:a="http://schemas.openxmlformats.org/drawingml/2006/main" xmlns:r="http://schemas.openxmlformats.org/officeDocument/2006/relationships" xmlns:p="http://schemas.openxmlformats.org/presentationml/2006/main">
  <p:tag name="PPSNARRATION" val="13,1469434641,F:\D2L Course Lectures\HM804\HM804 - Module 10 Lecture - Health Data and Info Integration_pptx\Media.ppcx"/>
</p:tagLst>
</file>

<file path=ppt/tags/tag14.xml><?xml version="1.0" encoding="utf-8"?>
<p:tagLst xmlns:a="http://schemas.openxmlformats.org/drawingml/2006/main" xmlns:r="http://schemas.openxmlformats.org/officeDocument/2006/relationships" xmlns:p="http://schemas.openxmlformats.org/presentationml/2006/main">
  <p:tag name="PPSNARRATION" val="14,1469434641,F:\D2L Course Lectures\HM804\HM804 - Module 10 Lecture - Health Data and Info Integration_pptx\Media.ppcx"/>
</p:tagLst>
</file>

<file path=ppt/tags/tag15.xml><?xml version="1.0" encoding="utf-8"?>
<p:tagLst xmlns:a="http://schemas.openxmlformats.org/drawingml/2006/main" xmlns:r="http://schemas.openxmlformats.org/officeDocument/2006/relationships" xmlns:p="http://schemas.openxmlformats.org/presentationml/2006/main">
  <p:tag name="PPSNARRATION" val="15,1469434641,F:\D2L Course Lectures\HM804\HM804 - Module 10 Lecture - Health Data and Info Integration_pptx\Media.ppcx"/>
</p:tagLst>
</file>

<file path=ppt/tags/tag16.xml><?xml version="1.0" encoding="utf-8"?>
<p:tagLst xmlns:a="http://schemas.openxmlformats.org/drawingml/2006/main" xmlns:r="http://schemas.openxmlformats.org/officeDocument/2006/relationships" xmlns:p="http://schemas.openxmlformats.org/presentationml/2006/main">
  <p:tag name="PPSNARRATION" val="16,1469434641,F:\D2L Course Lectures\HM804\HM804 - Module 10 Lecture - Health Data and Info Integration_pptx\Media.ppcx"/>
</p:tagLst>
</file>

<file path=ppt/tags/tag17.xml><?xml version="1.0" encoding="utf-8"?>
<p:tagLst xmlns:a="http://schemas.openxmlformats.org/drawingml/2006/main" xmlns:r="http://schemas.openxmlformats.org/officeDocument/2006/relationships" xmlns:p="http://schemas.openxmlformats.org/presentationml/2006/main">
  <p:tag name="PPSNARRATION" val="17,1469434641,F:\D2L Course Lectures\HM804\HM804 - Module 10 Lecture - Health Data and Info Integration_pptx\Media.ppcx"/>
</p:tagLst>
</file>

<file path=ppt/tags/tag18.xml><?xml version="1.0" encoding="utf-8"?>
<p:tagLst xmlns:a="http://schemas.openxmlformats.org/drawingml/2006/main" xmlns:r="http://schemas.openxmlformats.org/officeDocument/2006/relationships" xmlns:p="http://schemas.openxmlformats.org/presentationml/2006/main">
  <p:tag name="PPSNARRATION" val="18,1469434641,F:\D2L Course Lectures\HM804\HM804 - Module 10 Lecture - Health Data and Info Integration_pptx\Media.ppcx"/>
</p:tagLst>
</file>

<file path=ppt/tags/tag19.xml><?xml version="1.0" encoding="utf-8"?>
<p:tagLst xmlns:a="http://schemas.openxmlformats.org/drawingml/2006/main" xmlns:r="http://schemas.openxmlformats.org/officeDocument/2006/relationships" xmlns:p="http://schemas.openxmlformats.org/presentationml/2006/main">
  <p:tag name="PPSNARRATION" val="19,1469434641,F:\D2L Course Lectures\HM804\HM804 - Module 10 Lecture - Health Data and Info Integration_pptx\Media.ppcx"/>
</p:tagLst>
</file>

<file path=ppt/tags/tag20.xml><?xml version="1.0" encoding="utf-8"?>
<p:tagLst xmlns:a="http://schemas.openxmlformats.org/drawingml/2006/main" xmlns:r="http://schemas.openxmlformats.org/officeDocument/2006/relationships" xmlns:p="http://schemas.openxmlformats.org/presentationml/2006/main">
  <p:tag name="PPSNARRATION" val="20,1469434641,F:\D2L Course Lectures\HM804\HM804 - Module 10 Lecture - Health Data and Info Integration_pptx\Media.ppcx"/>
</p:tagLst>
</file>

<file path=ppt/tags/tag21.xml><?xml version="1.0" encoding="utf-8"?>
<p:tagLst xmlns:a="http://schemas.openxmlformats.org/drawingml/2006/main" xmlns:r="http://schemas.openxmlformats.org/officeDocument/2006/relationships" xmlns:p="http://schemas.openxmlformats.org/presentationml/2006/main">
  <p:tag name="PPSNARRATION" val="21,1469434641,F:\D2L Course Lectures\HM804\HM804 - Module 10 Lecture - Health Data and Info Integration_pptx\Media.ppcx"/>
</p:tagLst>
</file>

<file path=ppt/tags/tag22.xml><?xml version="1.0" encoding="utf-8"?>
<p:tagLst xmlns:a="http://schemas.openxmlformats.org/drawingml/2006/main" xmlns:r="http://schemas.openxmlformats.org/officeDocument/2006/relationships" xmlns:p="http://schemas.openxmlformats.org/presentationml/2006/main">
  <p:tag name="PPSNARRATION" val="22,1469434641,F:\D2L Course Lectures\HM804\HM804 - Module 10 Lecture - Health Data and Info Integration_pptx\Media.ppcx"/>
</p:tagLst>
</file>

<file path=ppt/tags/tag23.xml><?xml version="1.0" encoding="utf-8"?>
<p:tagLst xmlns:a="http://schemas.openxmlformats.org/drawingml/2006/main" xmlns:r="http://schemas.openxmlformats.org/officeDocument/2006/relationships" xmlns:p="http://schemas.openxmlformats.org/presentationml/2006/main">
  <p:tag name="PPSNARRATION" val="23,1469434641,F:\D2L Course Lectures\HM804\HM804 - Module 10 Lecture - Health Data and Info Integration_pptx\Media.ppcx"/>
</p:tagLst>
</file>

<file path=ppt/tags/tag24.xml><?xml version="1.0" encoding="utf-8"?>
<p:tagLst xmlns:a="http://schemas.openxmlformats.org/drawingml/2006/main" xmlns:r="http://schemas.openxmlformats.org/officeDocument/2006/relationships" xmlns:p="http://schemas.openxmlformats.org/presentationml/2006/main">
  <p:tag name="PPSNARRATION" val="24,1469434641,F:\D2L Course Lectures\HM804\HM804 - Module 10 Lecture - Health Data and Info Integration_pptx\Media.ppcx"/>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2516</TotalTime>
  <Words>1142</Words>
  <Application>Microsoft Office PowerPoint</Application>
  <PresentationFormat>On-screen Show (4:3)</PresentationFormat>
  <Paragraphs>203</Paragraphs>
  <Slides>21</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Franklin Gothic Book</vt:lpstr>
      <vt:lpstr>Garamond</vt:lpstr>
      <vt:lpstr>Perpetua</vt:lpstr>
      <vt:lpstr>Wingdings 2</vt:lpstr>
      <vt:lpstr>Equity</vt:lpstr>
      <vt:lpstr>Health Data and Information Integration</vt:lpstr>
      <vt:lpstr>HITECH Act</vt:lpstr>
      <vt:lpstr>HITECH Act</vt:lpstr>
      <vt:lpstr>Public Health Information Systems</vt:lpstr>
      <vt:lpstr>Geographic Information Systems</vt:lpstr>
      <vt:lpstr>Using HIS for PH Administration</vt:lpstr>
      <vt:lpstr>Public Health Surveillance</vt:lpstr>
      <vt:lpstr>Public Health Surveillance</vt:lpstr>
      <vt:lpstr>HIS in Michigan</vt:lpstr>
      <vt:lpstr>Telemedicine/eHealth/mHealth</vt:lpstr>
      <vt:lpstr>History of Telehealth &amp; Telemedicine</vt:lpstr>
      <vt:lpstr>History of Telehealth &amp; Telemedicine</vt:lpstr>
      <vt:lpstr>History of Telehealth &amp; Telemedicine</vt:lpstr>
      <vt:lpstr>The Need</vt:lpstr>
      <vt:lpstr>Telemedicine Market</vt:lpstr>
      <vt:lpstr>Teleradiology &amp; Telepathology</vt:lpstr>
      <vt:lpstr>Types of Programs</vt:lpstr>
      <vt:lpstr>Assessing Telemedicine Programs</vt:lpstr>
      <vt:lpstr>eHealth</vt:lpstr>
      <vt:lpstr>mHealth</vt:lpstr>
      <vt:lpstr>mHealth</vt:lpstr>
    </vt:vector>
  </TitlesOfParts>
  <Company>Gulick Family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HM804 Public Health Administration</dc:title>
  <dc:creator>Maya Gulick</dc:creator>
  <cp:lastModifiedBy>Osiah, Chisa J.</cp:lastModifiedBy>
  <cp:revision>90</cp:revision>
  <dcterms:created xsi:type="dcterms:W3CDTF">2011-09-04T16:43:04Z</dcterms:created>
  <dcterms:modified xsi:type="dcterms:W3CDTF">2017-10-16T14:08:38Z</dcterms:modified>
</cp:coreProperties>
</file>